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7" r:id="rId4"/>
  </p:sldMasterIdLst>
  <p:notesMasterIdLst>
    <p:notesMasterId r:id="rId26"/>
  </p:notesMasterIdLst>
  <p:handoutMasterIdLst>
    <p:handoutMasterId r:id="rId27"/>
  </p:handoutMasterIdLst>
  <p:sldIdLst>
    <p:sldId id="292" r:id="rId5"/>
    <p:sldId id="295" r:id="rId6"/>
    <p:sldId id="311" r:id="rId7"/>
    <p:sldId id="291" r:id="rId8"/>
    <p:sldId id="294" r:id="rId9"/>
    <p:sldId id="296" r:id="rId10"/>
    <p:sldId id="297" r:id="rId11"/>
    <p:sldId id="298" r:id="rId12"/>
    <p:sldId id="299" r:id="rId13"/>
    <p:sldId id="301" r:id="rId14"/>
    <p:sldId id="302" r:id="rId15"/>
    <p:sldId id="300" r:id="rId16"/>
    <p:sldId id="303" r:id="rId17"/>
    <p:sldId id="304" r:id="rId18"/>
    <p:sldId id="305" r:id="rId19"/>
    <p:sldId id="306" r:id="rId20"/>
    <p:sldId id="308" r:id="rId21"/>
    <p:sldId id="307" r:id="rId22"/>
    <p:sldId id="309" r:id="rId23"/>
    <p:sldId id="310" r:id="rId24"/>
    <p:sldId id="293" r:id="rId25"/>
  </p:sldIdLst>
  <p:sldSz cx="12192000" cy="6858000"/>
  <p:notesSz cx="6858000" cy="9144000"/>
  <p:defaultTextStyle>
    <a:defPPr rtl="0"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3D92"/>
    <a:srgbClr val="BE551A"/>
    <a:srgbClr val="FBFCFC"/>
    <a:srgbClr val="FFFFFF"/>
    <a:srgbClr val="F5F5F5"/>
    <a:srgbClr val="FBFBFB"/>
    <a:srgbClr val="E79130"/>
    <a:srgbClr val="F3703A"/>
    <a:srgbClr val="BEE2EE"/>
    <a:srgbClr val="59B3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ile medio 2 - Color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Stile medio 2 - Color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46F890A9-2807-4EBB-B81D-B2AA78EC7F39}" styleName="Stile scuro 2 - Colore 5/Color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EBBBCC-DAD2-459C-BE2E-F6DE35CF9A28}" styleName="Stile scuro 2 - Colore 3/Colore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Stile scuro 2 - Colore 1/Color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202B0CA-FC54-4496-8BCA-5EF66A818D29}" styleName="Stile scuro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AF606853-7671-496A-8E4F-DF71F8EC918B}" styleName="Stile scuro 1 - Colore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Stile scuro 1 - Color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B344D84-9AFB-497E-A393-DC336BA19D2E}" styleName="Stile medio 3 - Colore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5AB1C69-6EDB-4FF4-983F-18BD219EF322}" styleName="Stile medio 2 - Color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16DA210-FB5B-4158-B5E0-FEB733F419BA}" styleName="Stile chi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Stile chiaro 3 - Colore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Stile chiaro 3 - Colore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799B23B-EC83-4686-B30A-512413B5E67A}" styleName="Stile chiaro 3 - Color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D083AE6-46FA-4A59-8FB0-9F97EB10719F}" styleName="Stile chiaro 3 - Colore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FECB4D8-DB02-4DC6-A0A2-4F2EBAE1DC90}" styleName="Stile medio 1 - Colore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ABFCF23-3B69-468F-B69F-88F6DE6A72F2}" styleName="Stile medio 1 - Colore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Stile medio 1 - Colore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E25E649-3F16-4E02-A733-19D2CDBF48F0}" styleName="Stile medio 3 - Colore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04" autoAdjust="0"/>
    <p:restoredTop sz="95909" autoAdjust="0"/>
  </p:normalViewPr>
  <p:slideViewPr>
    <p:cSldViewPr snapToGrid="0">
      <p:cViewPr varScale="1">
        <p:scale>
          <a:sx n="87" d="100"/>
          <a:sy n="87" d="100"/>
        </p:scale>
        <p:origin x="216" y="5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79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623AA0E9-8CD0-4A6E-A65E-A06028B83FE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D5E2408B-C9AB-4665-AC99-B057BD0A43D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36FC0A7B-6666-4F41-AD03-C74B76B10001}" type="datetime1">
              <a:rPr lang="it-IT" smtClean="0"/>
              <a:t>25/10/25</a:t>
            </a:fld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8CD1B215-531B-4869-BD98-BD3B1390B1C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60B53F21-4D67-455D-8074-E9E6EC26FAC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52858E0-3D38-47B7-97D4-4FE08D90D359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214433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noProof="0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0E367B-2E0B-461C-8280-86016408BD7C}" type="datetime1">
              <a:rPr lang="it-IT" smtClean="0"/>
              <a:pPr/>
              <a:t>25/10/25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it-IT" noProof="0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it-IT" noProof="0" dirty="0"/>
              <a:t>Fare clic per modificare gli stili del testo dello schema</a:t>
            </a:r>
          </a:p>
          <a:p>
            <a:pPr lvl="1" rtl="0"/>
            <a:r>
              <a:rPr lang="it-IT" noProof="0" dirty="0"/>
              <a:t>Secondo livello</a:t>
            </a:r>
          </a:p>
          <a:p>
            <a:pPr lvl="2" rtl="0"/>
            <a:r>
              <a:rPr lang="it-IT" noProof="0" dirty="0"/>
              <a:t>Terzo livello</a:t>
            </a:r>
          </a:p>
          <a:p>
            <a:pPr lvl="3" rtl="0"/>
            <a:r>
              <a:rPr lang="it-IT" noProof="0" dirty="0"/>
              <a:t>Quarto livello</a:t>
            </a:r>
          </a:p>
          <a:p>
            <a:pPr lvl="4" rtl="0"/>
            <a:r>
              <a:rPr lang="it-IT" noProof="0" dirty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noProof="0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284ECAD9-32EE-4091-BDA5-6BD15ACC5E58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106618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84ECAD9-32EE-4091-BDA5-6BD15ACC5E58}" type="slidenum">
              <a:rPr lang="it-IT" noProof="0" smtClean="0"/>
              <a:t>2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982539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84ECAD9-32EE-4091-BDA5-6BD15ACC5E58}" type="slidenum">
              <a:rPr lang="it-IT" noProof="0" smtClean="0"/>
              <a:t>18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8584656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84ECAD9-32EE-4091-BDA5-6BD15ACC5E58}" type="slidenum">
              <a:rPr lang="it-IT" noProof="0" smtClean="0"/>
              <a:t>19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7103743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84ECAD9-32EE-4091-BDA5-6BD15ACC5E58}" type="slidenum">
              <a:rPr lang="it-IT" noProof="0" smtClean="0"/>
              <a:t>20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3776345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La nostra esperienza con l’approccio robotico è iniziata nel gennaio 2024. La sua pianificazione è stata condivisa con </a:t>
            </a:r>
            <a:r>
              <a:rPr lang="it-IT" dirty="0" err="1"/>
              <a:t>AbMedica</a:t>
            </a:r>
            <a:r>
              <a:rPr lang="it-IT" dirty="0"/>
              <a:t> che ci ha iniziati alla tecnologia robotica e con la quale abbiamo fissato degli obiettivi e una progressiva evoluzione dalla SG agli interventi gastro-intestinali sino ai revisionali.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84ECAD9-32EE-4091-BDA5-6BD15ACC5E58}" type="slidenum">
              <a:rPr lang="it-IT" noProof="0" smtClean="0"/>
              <a:t>3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6817261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Lo studio analitico sulla curva di apprendimento è stato eseguito solo sull’intervento di SG, mentre ci siamo limitati alla raccolta dei dati degli interventi metabolici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84ECAD9-32EE-4091-BDA5-6BD15ACC5E58}" type="slidenum">
              <a:rPr lang="it-IT" noProof="0" smtClean="0"/>
              <a:t>11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0470626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La scelta di iniziare con BMI </a:t>
            </a:r>
            <a:r>
              <a:rPr lang="it-IT" dirty="0" err="1"/>
              <a:t>piü</a:t>
            </a:r>
            <a:r>
              <a:rPr lang="it-IT" dirty="0"/>
              <a:t> permissivi va interpretata nell’ottica della prudenza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84ECAD9-32EE-4091-BDA5-6BD15ACC5E58}" type="slidenum">
              <a:rPr lang="it-IT" noProof="0" smtClean="0"/>
              <a:t>12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0697405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84ECAD9-32EE-4091-BDA5-6BD15ACC5E58}" type="slidenum">
              <a:rPr lang="it-IT" noProof="0" smtClean="0"/>
              <a:t>13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8191777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84ECAD9-32EE-4091-BDA5-6BD15ACC5E58}" type="slidenum">
              <a:rPr lang="it-IT" noProof="0" smtClean="0"/>
              <a:t>14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8255239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84ECAD9-32EE-4091-BDA5-6BD15ACC5E58}" type="slidenum">
              <a:rPr lang="it-IT" noProof="0" smtClean="0"/>
              <a:t>15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42888129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84ECAD9-32EE-4091-BDA5-6BD15ACC5E58}" type="slidenum">
              <a:rPr lang="it-IT" noProof="0" smtClean="0"/>
              <a:t>16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0723632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84ECAD9-32EE-4091-BDA5-6BD15ACC5E58}" type="slidenum">
              <a:rPr lang="it-IT" noProof="0" smtClean="0"/>
              <a:t>17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3182856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egnaposto immagine 9">
            <a:extLst>
              <a:ext uri="{FF2B5EF4-FFF2-40B4-BE49-F238E27FC236}">
                <a16:creationId xmlns:a16="http://schemas.microsoft.com/office/drawing/2014/main" id="{D1D313A2-A4D4-40DF-A0C2-C29F6416852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4DB44FF-F9B4-4E5D-9888-DD07079D4562}" type="datetime1">
              <a:rPr lang="it-IT" noProof="0" smtClean="0"/>
              <a:t>25/10/25</a:t>
            </a:fld>
            <a:endParaRPr lang="it-IT" noProof="0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212850" y="4508500"/>
            <a:ext cx="5118100" cy="1279652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it-IT" noProof="0"/>
              <a:t>Fare clic per modificare lo stile del sottotitolo dello schema</a:t>
            </a:r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212850" y="2057400"/>
            <a:ext cx="5118100" cy="1929066"/>
          </a:xfrm>
        </p:spPr>
        <p:txBody>
          <a:bodyPr rtlCol="0" anchor="b">
            <a:noAutofit/>
          </a:bodyPr>
          <a:lstStyle>
            <a:lvl1pPr algn="l">
              <a:lnSpc>
                <a:spcPct val="90000"/>
              </a:lnSpc>
              <a:defRPr sz="5400" b="1" spc="-50" baseline="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6727005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po 5">
            <a:extLst>
              <a:ext uri="{FF2B5EF4-FFF2-40B4-BE49-F238E27FC236}">
                <a16:creationId xmlns:a16="http://schemas.microsoft.com/office/drawing/2014/main" id="{2418423A-F070-9E46-5DF3-5FFC12C9860E}"/>
              </a:ext>
            </a:extLst>
          </p:cNvPr>
          <p:cNvGrpSpPr/>
          <p:nvPr userDrawn="1"/>
        </p:nvGrpSpPr>
        <p:grpSpPr>
          <a:xfrm>
            <a:off x="8166735" y="10622"/>
            <a:ext cx="2857500" cy="6847377"/>
            <a:chOff x="8166735" y="10622"/>
            <a:chExt cx="2857500" cy="6847377"/>
          </a:xfrm>
        </p:grpSpPr>
        <p:sp>
          <p:nvSpPr>
            <p:cNvPr id="7" name="Parallelogramma 14">
              <a:extLst>
                <a:ext uri="{FF2B5EF4-FFF2-40B4-BE49-F238E27FC236}">
                  <a16:creationId xmlns:a16="http://schemas.microsoft.com/office/drawing/2014/main" id="{2106DEA2-E3F0-AEEA-6323-A7D380213756}"/>
                </a:ext>
              </a:extLst>
            </p:cNvPr>
            <p:cNvSpPr/>
            <p:nvPr userDrawn="1"/>
          </p:nvSpPr>
          <p:spPr>
            <a:xfrm>
              <a:off x="8166735" y="10622"/>
              <a:ext cx="2857500" cy="6847377"/>
            </a:xfrm>
            <a:prstGeom prst="parallelogram">
              <a:avLst>
                <a:gd name="adj" fmla="val 0"/>
              </a:avLst>
            </a:prstGeom>
            <a:solidFill>
              <a:srgbClr val="FBFC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it-IT" noProof="0" dirty="0"/>
            </a:p>
          </p:txBody>
        </p:sp>
        <p:pic>
          <p:nvPicPr>
            <p:cNvPr id="13" name="Immagine 12">
              <a:extLst>
                <a:ext uri="{FF2B5EF4-FFF2-40B4-BE49-F238E27FC236}">
                  <a16:creationId xmlns:a16="http://schemas.microsoft.com/office/drawing/2014/main" id="{0E7E95A1-538C-37CE-0423-105154F9F6E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166740" y="580196"/>
              <a:ext cx="2831281" cy="4929684"/>
            </a:xfrm>
            <a:prstGeom prst="rect">
              <a:avLst/>
            </a:prstGeom>
          </p:spPr>
        </p:pic>
      </p:grp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786383"/>
            <a:ext cx="3068833" cy="2093975"/>
          </a:xfrm>
        </p:spPr>
        <p:txBody>
          <a:bodyPr rtlCol="0"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812800"/>
            <a:ext cx="5713841" cy="4868609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 hasCustomPrompt="1"/>
          </p:nvPr>
        </p:nvSpPr>
        <p:spPr>
          <a:xfrm>
            <a:off x="1092200" y="3043050"/>
            <a:ext cx="3068832" cy="2638359"/>
          </a:xfrm>
        </p:spPr>
        <p:txBody>
          <a:bodyPr lIns="91440" rIns="91440" rtlCol="0">
            <a:normAutofit/>
          </a:bodyPr>
          <a:lstStyle>
            <a:lvl1pPr marL="0" indent="0" rtl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-IT" noProof="0" dirty="0"/>
              <a:t>Fare clic per modificare gli stili del testo dello schema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4DC51BA7-A5A7-4A7F-A707-DBBDEA7705F3}"/>
              </a:ext>
            </a:extLst>
          </p:cNvPr>
          <p:cNvSpPr/>
          <p:nvPr userDrawn="1"/>
        </p:nvSpPr>
        <p:spPr>
          <a:xfrm>
            <a:off x="0" y="1397000"/>
            <a:ext cx="1036320" cy="13294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D23174BA-29D0-4C1A-95C9-5A86FD25E47A}"/>
              </a:ext>
            </a:extLst>
          </p:cNvPr>
          <p:cNvSpPr/>
          <p:nvPr userDrawn="1"/>
        </p:nvSpPr>
        <p:spPr>
          <a:xfrm>
            <a:off x="5458983" y="624142"/>
            <a:ext cx="571384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9251FC1-1A75-47DA-9A6E-B43CF6E86A62}" type="datetime1">
              <a:rPr lang="it-IT" noProof="0" smtClean="0"/>
              <a:t>25/10/25</a:t>
            </a:fld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cxnSp>
        <p:nvCxnSpPr>
          <p:cNvPr id="15" name="Connecteur droit 19">
            <a:extLst>
              <a:ext uri="{FF2B5EF4-FFF2-40B4-BE49-F238E27FC236}">
                <a16:creationId xmlns:a16="http://schemas.microsoft.com/office/drawing/2014/main" id="{D84C14C5-D99C-45CD-8001-AC745F4FB49B}"/>
              </a:ext>
            </a:extLst>
          </p:cNvPr>
          <p:cNvCxnSpPr>
            <a:cxnSpLocks/>
          </p:cNvCxnSpPr>
          <p:nvPr userDrawn="1"/>
        </p:nvCxnSpPr>
        <p:spPr>
          <a:xfrm flipH="1">
            <a:off x="1092200" y="6446838"/>
            <a:ext cx="1643438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9">
            <a:extLst>
              <a:ext uri="{FF2B5EF4-FFF2-40B4-BE49-F238E27FC236}">
                <a16:creationId xmlns:a16="http://schemas.microsoft.com/office/drawing/2014/main" id="{019842DD-D0AB-4E35-9AB2-7DBB6E266120}"/>
              </a:ext>
            </a:extLst>
          </p:cNvPr>
          <p:cNvCxnSpPr>
            <a:cxnSpLocks/>
          </p:cNvCxnSpPr>
          <p:nvPr userDrawn="1"/>
        </p:nvCxnSpPr>
        <p:spPr>
          <a:xfrm flipH="1">
            <a:off x="8420100" y="6429376"/>
            <a:ext cx="1000462" cy="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9">
            <a:extLst>
              <a:ext uri="{FF2B5EF4-FFF2-40B4-BE49-F238E27FC236}">
                <a16:creationId xmlns:a16="http://schemas.microsoft.com/office/drawing/2014/main" id="{832851A7-B301-4616-9843-9A0D06646DFD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10765675" y="6446838"/>
            <a:ext cx="407258" cy="635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egnaposto piè di pagina 2">
            <a:extLst>
              <a:ext uri="{FF2B5EF4-FFF2-40B4-BE49-F238E27FC236}">
                <a16:creationId xmlns:a16="http://schemas.microsoft.com/office/drawing/2014/main" id="{82E39F50-459D-C3E1-C6CC-EA208D50E4FE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89208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74319CE-E5CF-4FF9-86AE-7437B4FD3174}" type="datetime1">
              <a:rPr lang="it-IT" noProof="0" smtClean="0"/>
              <a:t>25/10/25</a:t>
            </a:fld>
            <a:endParaRPr lang="it-IT" noProof="0" dirty="0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:a16="http://schemas.microsoft.com/office/drawing/2014/main" id="{DC7E41FD-853D-F717-1775-E30235610CE8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  <p:grpSp>
        <p:nvGrpSpPr>
          <p:cNvPr id="5" name="Gruppo 4">
            <a:extLst>
              <a:ext uri="{FF2B5EF4-FFF2-40B4-BE49-F238E27FC236}">
                <a16:creationId xmlns:a16="http://schemas.microsoft.com/office/drawing/2014/main" id="{A909E4F4-6E58-4C99-8FCB-E2B2E6880C4E}"/>
              </a:ext>
            </a:extLst>
          </p:cNvPr>
          <p:cNvGrpSpPr/>
          <p:nvPr userDrawn="1"/>
        </p:nvGrpSpPr>
        <p:grpSpPr>
          <a:xfrm>
            <a:off x="0" y="6133244"/>
            <a:ext cx="12192000" cy="714133"/>
            <a:chOff x="0" y="6133244"/>
            <a:chExt cx="12192000" cy="714133"/>
          </a:xfrm>
        </p:grpSpPr>
        <p:sp>
          <p:nvSpPr>
            <p:cNvPr id="6" name="Rettangolo 5">
              <a:extLst>
                <a:ext uri="{FF2B5EF4-FFF2-40B4-BE49-F238E27FC236}">
                  <a16:creationId xmlns:a16="http://schemas.microsoft.com/office/drawing/2014/main" id="{AB5AAC35-FC9A-7D6C-E995-70B1B8321543}"/>
                </a:ext>
              </a:extLst>
            </p:cNvPr>
            <p:cNvSpPr/>
            <p:nvPr userDrawn="1"/>
          </p:nvSpPr>
          <p:spPr>
            <a:xfrm rot="16200000">
              <a:off x="6073140" y="60104"/>
              <a:ext cx="45719" cy="12192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sp>
          <p:nvSpPr>
            <p:cNvPr id="8" name="Rettangolo 7">
              <a:extLst>
                <a:ext uri="{FF2B5EF4-FFF2-40B4-BE49-F238E27FC236}">
                  <a16:creationId xmlns:a16="http://schemas.microsoft.com/office/drawing/2014/main" id="{B8947C3A-81D2-A03E-7BF6-49FB46C37F0C}"/>
                </a:ext>
              </a:extLst>
            </p:cNvPr>
            <p:cNvSpPr/>
            <p:nvPr userDrawn="1"/>
          </p:nvSpPr>
          <p:spPr>
            <a:xfrm rot="16200000">
              <a:off x="6044046" y="130762"/>
              <a:ext cx="103910" cy="12191999"/>
            </a:xfrm>
            <a:prstGeom prst="rect">
              <a:avLst/>
            </a:prstGeom>
            <a:solidFill>
              <a:srgbClr val="2E3D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pic>
          <p:nvPicPr>
            <p:cNvPr id="10" name="Immagine 9">
              <a:extLst>
                <a:ext uri="{FF2B5EF4-FFF2-40B4-BE49-F238E27FC236}">
                  <a16:creationId xmlns:a16="http://schemas.microsoft.com/office/drawing/2014/main" id="{652D582F-91B7-6EB1-B40E-4A6EAD996F4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278417"/>
              <a:ext cx="12192000" cy="5689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650827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po 5">
            <a:extLst>
              <a:ext uri="{FF2B5EF4-FFF2-40B4-BE49-F238E27FC236}">
                <a16:creationId xmlns:a16="http://schemas.microsoft.com/office/drawing/2014/main" id="{5671555F-2DFC-47F0-DBB7-C9D4CFB987A9}"/>
              </a:ext>
            </a:extLst>
          </p:cNvPr>
          <p:cNvGrpSpPr/>
          <p:nvPr userDrawn="1"/>
        </p:nvGrpSpPr>
        <p:grpSpPr>
          <a:xfrm>
            <a:off x="8166735" y="10622"/>
            <a:ext cx="2857500" cy="6847377"/>
            <a:chOff x="8166735" y="10622"/>
            <a:chExt cx="2857500" cy="6847377"/>
          </a:xfrm>
        </p:grpSpPr>
        <p:sp>
          <p:nvSpPr>
            <p:cNvPr id="7" name="Parallelogramma 14">
              <a:extLst>
                <a:ext uri="{FF2B5EF4-FFF2-40B4-BE49-F238E27FC236}">
                  <a16:creationId xmlns:a16="http://schemas.microsoft.com/office/drawing/2014/main" id="{4AC9BAFC-B67E-FCCC-1BBB-B1DE5721C735}"/>
                </a:ext>
              </a:extLst>
            </p:cNvPr>
            <p:cNvSpPr/>
            <p:nvPr userDrawn="1"/>
          </p:nvSpPr>
          <p:spPr>
            <a:xfrm>
              <a:off x="8166735" y="10622"/>
              <a:ext cx="2857500" cy="6847377"/>
            </a:xfrm>
            <a:prstGeom prst="parallelogram">
              <a:avLst>
                <a:gd name="adj" fmla="val 0"/>
              </a:avLst>
            </a:prstGeom>
            <a:solidFill>
              <a:srgbClr val="FBFC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it-IT" noProof="0" dirty="0"/>
            </a:p>
          </p:txBody>
        </p:sp>
        <p:pic>
          <p:nvPicPr>
            <p:cNvPr id="13" name="Immagine 12">
              <a:extLst>
                <a:ext uri="{FF2B5EF4-FFF2-40B4-BE49-F238E27FC236}">
                  <a16:creationId xmlns:a16="http://schemas.microsoft.com/office/drawing/2014/main" id="{90FB7B71-E71A-A43D-D029-E705FD49584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166740" y="580196"/>
              <a:ext cx="2831281" cy="4929684"/>
            </a:xfrm>
            <a:prstGeom prst="rect">
              <a:avLst/>
            </a:prstGeom>
          </p:spPr>
        </p:pic>
      </p:grp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497808"/>
            <a:ext cx="5713841" cy="4868609"/>
          </a:xfrm>
        </p:spPr>
        <p:txBody>
          <a:bodyPr rtlCol="0" anchor="ctr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4DC51BA7-A5A7-4A7F-A707-DBBDEA7705F3}"/>
              </a:ext>
            </a:extLst>
          </p:cNvPr>
          <p:cNvSpPr/>
          <p:nvPr userDrawn="1"/>
        </p:nvSpPr>
        <p:spPr>
          <a:xfrm>
            <a:off x="0" y="2003424"/>
            <a:ext cx="1036320" cy="185737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D23174BA-29D0-4C1A-95C9-5A86FD25E47A}"/>
              </a:ext>
            </a:extLst>
          </p:cNvPr>
          <p:cNvSpPr/>
          <p:nvPr userDrawn="1"/>
        </p:nvSpPr>
        <p:spPr>
          <a:xfrm>
            <a:off x="5458983" y="377398"/>
            <a:ext cx="571384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82620384-FC06-4245-8A4E-BD9C5C3038C1}" type="datetime1">
              <a:rPr lang="it-IT" noProof="0" smtClean="0"/>
              <a:t>25/10/25</a:t>
            </a:fld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6BC7DA98-7B92-4F45-80F8-1AEF72A601CF}"/>
              </a:ext>
            </a:extLst>
          </p:cNvPr>
          <p:cNvSpPr/>
          <p:nvPr userDrawn="1"/>
        </p:nvSpPr>
        <p:spPr>
          <a:xfrm>
            <a:off x="1078230" y="2003423"/>
            <a:ext cx="3576082" cy="185737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314700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DF96815B-4256-4CE0-9FCF-3A2967CF5792}"/>
              </a:ext>
            </a:extLst>
          </p:cNvPr>
          <p:cNvSpPr/>
          <p:nvPr userDrawn="1"/>
        </p:nvSpPr>
        <p:spPr>
          <a:xfrm>
            <a:off x="1092200" y="993775"/>
            <a:ext cx="1036320" cy="936626"/>
          </a:xfrm>
          <a:prstGeom prst="rect">
            <a:avLst/>
          </a:prstGeom>
          <a:solidFill>
            <a:schemeClr val="tx2">
              <a:lumMod val="20000"/>
              <a:lumOff val="80000"/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:a16="http://schemas.microsoft.com/office/drawing/2014/main" id="{DB5FC7EB-9809-9909-8D31-7667D27CFE29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812829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o 4">
            <a:extLst>
              <a:ext uri="{FF2B5EF4-FFF2-40B4-BE49-F238E27FC236}">
                <a16:creationId xmlns:a16="http://schemas.microsoft.com/office/drawing/2014/main" id="{9BC07667-3D77-6EF7-246F-F0E7E9E76BF6}"/>
              </a:ext>
            </a:extLst>
          </p:cNvPr>
          <p:cNvGrpSpPr/>
          <p:nvPr userDrawn="1"/>
        </p:nvGrpSpPr>
        <p:grpSpPr>
          <a:xfrm>
            <a:off x="8166735" y="10622"/>
            <a:ext cx="2857500" cy="6847377"/>
            <a:chOff x="8166735" y="10622"/>
            <a:chExt cx="2857500" cy="6847377"/>
          </a:xfrm>
        </p:grpSpPr>
        <p:sp>
          <p:nvSpPr>
            <p:cNvPr id="6" name="Parallelogramma 14">
              <a:extLst>
                <a:ext uri="{FF2B5EF4-FFF2-40B4-BE49-F238E27FC236}">
                  <a16:creationId xmlns:a16="http://schemas.microsoft.com/office/drawing/2014/main" id="{2B17930C-3847-9F26-27A2-EE4E4A962265}"/>
                </a:ext>
              </a:extLst>
            </p:cNvPr>
            <p:cNvSpPr/>
            <p:nvPr userDrawn="1"/>
          </p:nvSpPr>
          <p:spPr>
            <a:xfrm>
              <a:off x="8166735" y="10622"/>
              <a:ext cx="2857500" cy="6847377"/>
            </a:xfrm>
            <a:prstGeom prst="parallelogram">
              <a:avLst>
                <a:gd name="adj" fmla="val 0"/>
              </a:avLst>
            </a:prstGeom>
            <a:solidFill>
              <a:srgbClr val="FBFC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it-IT" noProof="0" dirty="0"/>
            </a:p>
          </p:txBody>
        </p:sp>
        <p:pic>
          <p:nvPicPr>
            <p:cNvPr id="7" name="Immagine 6">
              <a:extLst>
                <a:ext uri="{FF2B5EF4-FFF2-40B4-BE49-F238E27FC236}">
                  <a16:creationId xmlns:a16="http://schemas.microsoft.com/office/drawing/2014/main" id="{0C724DCC-6C89-226F-7AD0-1226D3E15E0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166740" y="580196"/>
              <a:ext cx="2831281" cy="4929684"/>
            </a:xfrm>
            <a:prstGeom prst="rect">
              <a:avLst/>
            </a:prstGeom>
          </p:spPr>
        </p:pic>
      </p:grpSp>
      <p:sp>
        <p:nvSpPr>
          <p:cNvPr id="18" name="Segnaposto immagine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654296" cy="58642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497808"/>
            <a:ext cx="5713841" cy="4868609"/>
          </a:xfrm>
        </p:spPr>
        <p:txBody>
          <a:bodyPr rtlCol="0" anchor="ctr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997CAA8-247F-493B-9041-1EB41C0713A1}" type="datetime1">
              <a:rPr lang="it-IT" noProof="0" smtClean="0"/>
              <a:t>25/10/25</a:t>
            </a:fld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:a16="http://schemas.microsoft.com/office/drawing/2014/main" id="{F1E388EF-366D-885A-CF06-6BEFE9E1E7F6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  <p:grpSp>
        <p:nvGrpSpPr>
          <p:cNvPr id="8" name="Gruppo 7">
            <a:extLst>
              <a:ext uri="{FF2B5EF4-FFF2-40B4-BE49-F238E27FC236}">
                <a16:creationId xmlns:a16="http://schemas.microsoft.com/office/drawing/2014/main" id="{7EEC3F92-4A54-DA7A-6F17-53A8870AF276}"/>
              </a:ext>
            </a:extLst>
          </p:cNvPr>
          <p:cNvGrpSpPr/>
          <p:nvPr userDrawn="1"/>
        </p:nvGrpSpPr>
        <p:grpSpPr>
          <a:xfrm>
            <a:off x="0" y="6133244"/>
            <a:ext cx="12192000" cy="714133"/>
            <a:chOff x="0" y="6133244"/>
            <a:chExt cx="12192000" cy="714133"/>
          </a:xfrm>
        </p:grpSpPr>
        <p:sp>
          <p:nvSpPr>
            <p:cNvPr id="9" name="Rettangolo 8">
              <a:extLst>
                <a:ext uri="{FF2B5EF4-FFF2-40B4-BE49-F238E27FC236}">
                  <a16:creationId xmlns:a16="http://schemas.microsoft.com/office/drawing/2014/main" id="{4EF7AB09-11A1-55CE-B0F1-2BC1CD44CC8E}"/>
                </a:ext>
              </a:extLst>
            </p:cNvPr>
            <p:cNvSpPr/>
            <p:nvPr userDrawn="1"/>
          </p:nvSpPr>
          <p:spPr>
            <a:xfrm rot="16200000">
              <a:off x="6073140" y="60104"/>
              <a:ext cx="45719" cy="12192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sp>
          <p:nvSpPr>
            <p:cNvPr id="11" name="Rettangolo 10">
              <a:extLst>
                <a:ext uri="{FF2B5EF4-FFF2-40B4-BE49-F238E27FC236}">
                  <a16:creationId xmlns:a16="http://schemas.microsoft.com/office/drawing/2014/main" id="{77A4CEA7-018A-963E-FBCC-C6BED07C874A}"/>
                </a:ext>
              </a:extLst>
            </p:cNvPr>
            <p:cNvSpPr/>
            <p:nvPr userDrawn="1"/>
          </p:nvSpPr>
          <p:spPr>
            <a:xfrm rot="16200000">
              <a:off x="6044046" y="130762"/>
              <a:ext cx="103910" cy="12191999"/>
            </a:xfrm>
            <a:prstGeom prst="rect">
              <a:avLst/>
            </a:prstGeom>
            <a:solidFill>
              <a:srgbClr val="2E3D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pic>
          <p:nvPicPr>
            <p:cNvPr id="13" name="Immagine 12">
              <a:extLst>
                <a:ext uri="{FF2B5EF4-FFF2-40B4-BE49-F238E27FC236}">
                  <a16:creationId xmlns:a16="http://schemas.microsoft.com/office/drawing/2014/main" id="{915ACA79-3695-D739-C1D9-69A5F22B6E5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278417"/>
              <a:ext cx="12192000" cy="5689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543055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o 3">
            <a:extLst>
              <a:ext uri="{FF2B5EF4-FFF2-40B4-BE49-F238E27FC236}">
                <a16:creationId xmlns:a16="http://schemas.microsoft.com/office/drawing/2014/main" id="{FF709F57-FEE0-F7FD-3E3C-251BED19B58E}"/>
              </a:ext>
            </a:extLst>
          </p:cNvPr>
          <p:cNvGrpSpPr/>
          <p:nvPr userDrawn="1"/>
        </p:nvGrpSpPr>
        <p:grpSpPr>
          <a:xfrm>
            <a:off x="8166735" y="10622"/>
            <a:ext cx="2857500" cy="6847377"/>
            <a:chOff x="8166735" y="10622"/>
            <a:chExt cx="2857500" cy="6847377"/>
          </a:xfrm>
        </p:grpSpPr>
        <p:sp>
          <p:nvSpPr>
            <p:cNvPr id="5" name="Parallelogramma 14">
              <a:extLst>
                <a:ext uri="{FF2B5EF4-FFF2-40B4-BE49-F238E27FC236}">
                  <a16:creationId xmlns:a16="http://schemas.microsoft.com/office/drawing/2014/main" id="{EBDD05CD-2E8E-1DD1-6F96-82E2EC0B2BCC}"/>
                </a:ext>
              </a:extLst>
            </p:cNvPr>
            <p:cNvSpPr/>
            <p:nvPr userDrawn="1"/>
          </p:nvSpPr>
          <p:spPr>
            <a:xfrm>
              <a:off x="8166735" y="10622"/>
              <a:ext cx="2857500" cy="6847377"/>
            </a:xfrm>
            <a:prstGeom prst="parallelogram">
              <a:avLst>
                <a:gd name="adj" fmla="val 0"/>
              </a:avLst>
            </a:prstGeom>
            <a:solidFill>
              <a:srgbClr val="FBFC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it-IT" noProof="0" dirty="0"/>
            </a:p>
          </p:txBody>
        </p:sp>
        <p:pic>
          <p:nvPicPr>
            <p:cNvPr id="6" name="Immagine 5">
              <a:extLst>
                <a:ext uri="{FF2B5EF4-FFF2-40B4-BE49-F238E27FC236}">
                  <a16:creationId xmlns:a16="http://schemas.microsoft.com/office/drawing/2014/main" id="{CD655102-F5D6-949F-E581-D3EC685F6E1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166740" y="580196"/>
              <a:ext cx="2831281" cy="4929684"/>
            </a:xfrm>
            <a:prstGeom prst="rect">
              <a:avLst/>
            </a:prstGeom>
          </p:spPr>
        </p:pic>
      </p:grp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984722" y="548355"/>
            <a:ext cx="6054846" cy="634336"/>
          </a:xfrm>
        </p:spPr>
        <p:txBody>
          <a:bodyPr rtlCol="0" anchor="ctr">
            <a:noAutofit/>
          </a:bodyPr>
          <a:lstStyle>
            <a:lvl1pPr>
              <a:lnSpc>
                <a:spcPct val="90000"/>
              </a:lnSpc>
              <a:defRPr sz="36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00833" y="1611313"/>
            <a:ext cx="6072099" cy="3755104"/>
          </a:xfrm>
        </p:spPr>
        <p:txBody>
          <a:bodyPr rtlCol="0" anchor="t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ADCFC264-2C41-457A-9103-DFF5BC066DDD}" type="datetime1">
              <a:rPr lang="it-IT" noProof="0" smtClean="0"/>
              <a:t>25/10/25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8" name="Segnaposto immagine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654296" cy="58642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grpSp>
        <p:nvGrpSpPr>
          <p:cNvPr id="7" name="Gruppo 6">
            <a:extLst>
              <a:ext uri="{FF2B5EF4-FFF2-40B4-BE49-F238E27FC236}">
                <a16:creationId xmlns:a16="http://schemas.microsoft.com/office/drawing/2014/main" id="{6936F244-16B1-DA2A-F8DF-60F1BC1D65D0}"/>
              </a:ext>
            </a:extLst>
          </p:cNvPr>
          <p:cNvGrpSpPr/>
          <p:nvPr userDrawn="1"/>
        </p:nvGrpSpPr>
        <p:grpSpPr>
          <a:xfrm>
            <a:off x="0" y="6133244"/>
            <a:ext cx="12192000" cy="714133"/>
            <a:chOff x="0" y="6133244"/>
            <a:chExt cx="12192000" cy="714133"/>
          </a:xfrm>
        </p:grpSpPr>
        <p:sp>
          <p:nvSpPr>
            <p:cNvPr id="8" name="Rettangolo 7">
              <a:extLst>
                <a:ext uri="{FF2B5EF4-FFF2-40B4-BE49-F238E27FC236}">
                  <a16:creationId xmlns:a16="http://schemas.microsoft.com/office/drawing/2014/main" id="{7A7A9724-8902-6773-83E8-B1DFC2E443E8}"/>
                </a:ext>
              </a:extLst>
            </p:cNvPr>
            <p:cNvSpPr/>
            <p:nvPr userDrawn="1"/>
          </p:nvSpPr>
          <p:spPr>
            <a:xfrm rot="16200000">
              <a:off x="6073140" y="60104"/>
              <a:ext cx="45719" cy="12192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sp>
          <p:nvSpPr>
            <p:cNvPr id="9" name="Rettangolo 8">
              <a:extLst>
                <a:ext uri="{FF2B5EF4-FFF2-40B4-BE49-F238E27FC236}">
                  <a16:creationId xmlns:a16="http://schemas.microsoft.com/office/drawing/2014/main" id="{82D584EA-4D4C-4BA5-C802-26C086B14596}"/>
                </a:ext>
              </a:extLst>
            </p:cNvPr>
            <p:cNvSpPr/>
            <p:nvPr userDrawn="1"/>
          </p:nvSpPr>
          <p:spPr>
            <a:xfrm rot="16200000">
              <a:off x="6044046" y="130762"/>
              <a:ext cx="103910" cy="12191999"/>
            </a:xfrm>
            <a:prstGeom prst="rect">
              <a:avLst/>
            </a:prstGeom>
            <a:solidFill>
              <a:srgbClr val="2E3D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pic>
          <p:nvPicPr>
            <p:cNvPr id="11" name="Immagine 10">
              <a:extLst>
                <a:ext uri="{FF2B5EF4-FFF2-40B4-BE49-F238E27FC236}">
                  <a16:creationId xmlns:a16="http://schemas.microsoft.com/office/drawing/2014/main" id="{496DF1F4-DD0D-99DD-56BB-201DCBBB598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278417"/>
              <a:ext cx="12192000" cy="5689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510465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o 2">
            <a:extLst>
              <a:ext uri="{FF2B5EF4-FFF2-40B4-BE49-F238E27FC236}">
                <a16:creationId xmlns:a16="http://schemas.microsoft.com/office/drawing/2014/main" id="{2B019930-B47E-D329-19C9-7490B828CAD3}"/>
              </a:ext>
            </a:extLst>
          </p:cNvPr>
          <p:cNvGrpSpPr/>
          <p:nvPr userDrawn="1"/>
        </p:nvGrpSpPr>
        <p:grpSpPr>
          <a:xfrm>
            <a:off x="8166735" y="10622"/>
            <a:ext cx="2857500" cy="6847377"/>
            <a:chOff x="8166735" y="10622"/>
            <a:chExt cx="2857500" cy="6847377"/>
          </a:xfrm>
        </p:grpSpPr>
        <p:sp>
          <p:nvSpPr>
            <p:cNvPr id="4" name="Parallelogramma 14">
              <a:extLst>
                <a:ext uri="{FF2B5EF4-FFF2-40B4-BE49-F238E27FC236}">
                  <a16:creationId xmlns:a16="http://schemas.microsoft.com/office/drawing/2014/main" id="{7ECB0B23-A808-1046-6965-3506D9AD56C2}"/>
                </a:ext>
              </a:extLst>
            </p:cNvPr>
            <p:cNvSpPr/>
            <p:nvPr userDrawn="1"/>
          </p:nvSpPr>
          <p:spPr>
            <a:xfrm>
              <a:off x="8166735" y="10622"/>
              <a:ext cx="2857500" cy="6847377"/>
            </a:xfrm>
            <a:prstGeom prst="parallelogram">
              <a:avLst>
                <a:gd name="adj" fmla="val 0"/>
              </a:avLst>
            </a:prstGeom>
            <a:solidFill>
              <a:srgbClr val="FBFC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it-IT" noProof="0" dirty="0"/>
            </a:p>
          </p:txBody>
        </p:sp>
        <p:pic>
          <p:nvPicPr>
            <p:cNvPr id="5" name="Immagine 4">
              <a:extLst>
                <a:ext uri="{FF2B5EF4-FFF2-40B4-BE49-F238E27FC236}">
                  <a16:creationId xmlns:a16="http://schemas.microsoft.com/office/drawing/2014/main" id="{A8D4ED4B-6849-A910-856D-3C32E1F58FF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166740" y="580196"/>
              <a:ext cx="2831281" cy="4929684"/>
            </a:xfrm>
            <a:prstGeom prst="rect">
              <a:avLst/>
            </a:prstGeom>
          </p:spPr>
        </p:pic>
      </p:grpSp>
      <p:sp>
        <p:nvSpPr>
          <p:cNvPr id="18" name="Segnaposto immagine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541486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068577" y="880375"/>
            <a:ext cx="6054846" cy="634336"/>
          </a:xfrm>
        </p:spPr>
        <p:txBody>
          <a:bodyPr rtlCol="0" anchor="ctr">
            <a:noAutofit/>
          </a:bodyPr>
          <a:lstStyle>
            <a:lvl1pPr algn="ctr">
              <a:lnSpc>
                <a:spcPct val="90000"/>
              </a:lnSpc>
              <a:defRPr sz="3600" b="1" i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BFACEB1B-38C0-4995-A1E2-7B5FD48CA44A}" type="datetime1">
              <a:rPr lang="it-IT" noProof="0" smtClean="0"/>
              <a:t>25/10/25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9" name="Rettangolo 18">
            <a:extLst>
              <a:ext uri="{FF2B5EF4-FFF2-40B4-BE49-F238E27FC236}">
                <a16:creationId xmlns:a16="http://schemas.microsoft.com/office/drawing/2014/main" id="{AF446475-024F-4C71-99D3-501468ACAD11}"/>
              </a:ext>
            </a:extLst>
          </p:cNvPr>
          <p:cNvSpPr/>
          <p:nvPr userDrawn="1"/>
        </p:nvSpPr>
        <p:spPr>
          <a:xfrm>
            <a:off x="5577840" y="0"/>
            <a:ext cx="1036320" cy="685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7676028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648F6D61-9E88-4632-A0A8-CB2E0CC5DEAF}"/>
              </a:ext>
            </a:extLst>
          </p:cNvPr>
          <p:cNvSpPr/>
          <p:nvPr userDrawn="1"/>
        </p:nvSpPr>
        <p:spPr>
          <a:xfrm>
            <a:off x="4654312" y="507333"/>
            <a:ext cx="7537688" cy="484955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rgbClr val="0037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473373" y="943430"/>
            <a:ext cx="4699452" cy="3977366"/>
          </a:xfrm>
        </p:spPr>
        <p:txBody>
          <a:bodyPr rtlCol="0" anchor="ctr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FDD649FC-C7F2-4966-B125-333FD0271E55}" type="datetime1">
              <a:rPr lang="it-IT" noProof="0" smtClean="0"/>
              <a:t>25/10/25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id="{EF73BF96-A07C-4AAA-A37F-65151BD22A70}"/>
              </a:ext>
            </a:extLst>
          </p:cNvPr>
          <p:cNvSpPr/>
          <p:nvPr userDrawn="1"/>
        </p:nvSpPr>
        <p:spPr>
          <a:xfrm>
            <a:off x="4370251" y="2322780"/>
            <a:ext cx="1348378" cy="121866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40127715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648F6D61-9E88-4632-A0A8-CB2E0CC5DEAF}"/>
              </a:ext>
            </a:extLst>
          </p:cNvPr>
          <p:cNvSpPr/>
          <p:nvPr userDrawn="1"/>
        </p:nvSpPr>
        <p:spPr>
          <a:xfrm>
            <a:off x="4654312" y="507333"/>
            <a:ext cx="7537688" cy="48495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 userDrawn="1"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518529" y="943430"/>
            <a:ext cx="4654296" cy="3977366"/>
          </a:xfrm>
        </p:spPr>
        <p:txBody>
          <a:bodyPr rtlCol="0" anchor="ctr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5350E5C9-4822-4828-86B2-BB987B39863B}" type="datetime1">
              <a:rPr lang="it-IT" noProof="0" smtClean="0"/>
              <a:t>25/10/25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6127F28F-6C7B-471B-9839-EF88426C1976}"/>
              </a:ext>
            </a:extLst>
          </p:cNvPr>
          <p:cNvSpPr/>
          <p:nvPr userDrawn="1"/>
        </p:nvSpPr>
        <p:spPr>
          <a:xfrm>
            <a:off x="4370251" y="2322780"/>
            <a:ext cx="1348378" cy="121866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4986162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0037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egnaposto immagine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/>
          </a:solidFill>
        </p:spPr>
        <p:txBody>
          <a:bodyPr lIns="457200" tIns="457200" rtlCol="0"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rtlCol="0" anchor="b">
            <a:noAutofit/>
          </a:bodyPr>
          <a:lstStyle>
            <a:lvl1pPr algn="ctr">
              <a:defRPr sz="4400" b="1">
                <a:solidFill>
                  <a:srgbClr val="FFFFFF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 rtlCol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5A04164A-D1F3-464B-BA5A-A4C4D8F35ADB}" type="datetime1">
              <a:rPr lang="it-IT" noProof="0" smtClean="0"/>
              <a:t>25/10/25</a:t>
            </a:fld>
            <a:endParaRPr lang="it-IT" noProof="0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B4A4DE4A-F8EF-47D5-8C37-A9021C2BB6A3}"/>
              </a:ext>
            </a:extLst>
          </p:cNvPr>
          <p:cNvSpPr/>
          <p:nvPr userDrawn="1"/>
        </p:nvSpPr>
        <p:spPr>
          <a:xfrm>
            <a:off x="3536950" y="4535901"/>
            <a:ext cx="5118100" cy="12566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5986956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9D1554E-7EF2-44AC-BA44-70A2B54D9DB9}" type="datetime1">
              <a:rPr lang="it-IT" noProof="0" smtClean="0"/>
              <a:t>25/10/25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556040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arallelogramma 14">
            <a:extLst>
              <a:ext uri="{FF2B5EF4-FFF2-40B4-BE49-F238E27FC236}">
                <a16:creationId xmlns:a16="http://schemas.microsoft.com/office/drawing/2014/main" id="{F5AA8A10-E19C-430B-9D5D-8D12F92BFEC5}"/>
              </a:ext>
            </a:extLst>
          </p:cNvPr>
          <p:cNvSpPr/>
          <p:nvPr userDrawn="1"/>
        </p:nvSpPr>
        <p:spPr>
          <a:xfrm>
            <a:off x="7972121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A7C93D4F-3003-4D58-9AFB-356A0F800F42}"/>
              </a:ext>
            </a:extLst>
          </p:cNvPr>
          <p:cNvSpPr/>
          <p:nvPr userDrawn="1"/>
        </p:nvSpPr>
        <p:spPr>
          <a:xfrm>
            <a:off x="4961187" y="0"/>
            <a:ext cx="153926" cy="6858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3F388D4-15DF-446A-91AA-72876CD48301}" type="datetime1">
              <a:rPr lang="it-IT" noProof="0" smtClean="0"/>
              <a:t>25/10/25</a:t>
            </a:fld>
            <a:endParaRPr lang="it-IT" noProof="0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629400" y="758952"/>
            <a:ext cx="4526280" cy="3227514"/>
          </a:xfrm>
        </p:spPr>
        <p:txBody>
          <a:bodyPr rtlCol="0" anchor="b">
            <a:normAutofit/>
          </a:bodyPr>
          <a:lstStyle>
            <a:lvl1pPr algn="l">
              <a:lnSpc>
                <a:spcPct val="90000"/>
              </a:lnSpc>
              <a:defRPr sz="6000" b="1" spc="-50" baseline="0">
                <a:solidFill>
                  <a:srgbClr val="013D61"/>
                </a:solidFill>
                <a:latin typeface="+mn-lt"/>
              </a:defRPr>
            </a:lvl1pPr>
          </a:lstStyle>
          <a:p>
            <a:pPr rtl="0"/>
            <a:r>
              <a:rPr lang="it-IT" noProof="0" dirty="0"/>
              <a:t>Fare clic per modificare lo stile del titolo dello schema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6632171" y="4508500"/>
            <a:ext cx="4526280" cy="1279652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it-IT" noProof="0" dirty="0"/>
              <a:t>Fare clic per modificare lo stile del sottotitolo dello schema</a:t>
            </a: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6D3E1BBA-670B-4CAE-B839-50ADB23DDBC6}"/>
              </a:ext>
            </a:extLst>
          </p:cNvPr>
          <p:cNvSpPr/>
          <p:nvPr userDrawn="1"/>
        </p:nvSpPr>
        <p:spPr>
          <a:xfrm>
            <a:off x="4876840" y="0"/>
            <a:ext cx="153926" cy="6858000"/>
          </a:xfrm>
          <a:prstGeom prst="rect">
            <a:avLst/>
          </a:prstGeom>
          <a:solidFill>
            <a:srgbClr val="2E3D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1B49A922-E9AC-864A-C0FD-86D75E2B139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87" y="3841"/>
            <a:ext cx="488154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938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1346200"/>
            <a:ext cx="2448033" cy="4530725"/>
          </a:xfrm>
        </p:spPr>
        <p:txBody>
          <a:bodyPr vert="eaVert"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092200" y="1346200"/>
            <a:ext cx="7480300" cy="4530723"/>
          </a:xfrm>
        </p:spPr>
        <p:txBody>
          <a:bodyPr vert="eaVert" lIns="45720" tIns="0" rIns="45720" bIns="0"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C82CFE1-3316-4B70-89C0-454FCB2AAF53}" type="datetime1">
              <a:rPr lang="it-IT" noProof="0" smtClean="0"/>
              <a:t>25/10/25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0" name="Segnaposto numero diapositiva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6B443CC6-CDCA-4595-ADAE-DCB961FF1A8E}"/>
              </a:ext>
            </a:extLst>
          </p:cNvPr>
          <p:cNvSpPr/>
          <p:nvPr userDrawn="1"/>
        </p:nvSpPr>
        <p:spPr>
          <a:xfrm rot="16200000">
            <a:off x="8871481" y="-146580"/>
            <a:ext cx="1036320" cy="13294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940687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4542C42-F0C8-417A-980A-09B6C1CD6C24}" type="datetime1">
              <a:rPr lang="it-IT" noProof="0" smtClean="0"/>
              <a:t>25/10/25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grpSp>
        <p:nvGrpSpPr>
          <p:cNvPr id="4" name="Gruppo 3">
            <a:extLst>
              <a:ext uri="{FF2B5EF4-FFF2-40B4-BE49-F238E27FC236}">
                <a16:creationId xmlns:a16="http://schemas.microsoft.com/office/drawing/2014/main" id="{3192690B-F0F1-05EE-C428-3AAA2F362F65}"/>
              </a:ext>
            </a:extLst>
          </p:cNvPr>
          <p:cNvGrpSpPr/>
          <p:nvPr userDrawn="1"/>
        </p:nvGrpSpPr>
        <p:grpSpPr>
          <a:xfrm>
            <a:off x="0" y="6133244"/>
            <a:ext cx="12192000" cy="714133"/>
            <a:chOff x="0" y="6133244"/>
            <a:chExt cx="12192000" cy="714133"/>
          </a:xfrm>
        </p:grpSpPr>
        <p:sp>
          <p:nvSpPr>
            <p:cNvPr id="5" name="Rettangolo 4">
              <a:extLst>
                <a:ext uri="{FF2B5EF4-FFF2-40B4-BE49-F238E27FC236}">
                  <a16:creationId xmlns:a16="http://schemas.microsoft.com/office/drawing/2014/main" id="{683888F4-0FA7-5D55-0AE0-C664E73F9EA7}"/>
                </a:ext>
              </a:extLst>
            </p:cNvPr>
            <p:cNvSpPr/>
            <p:nvPr userDrawn="1"/>
          </p:nvSpPr>
          <p:spPr>
            <a:xfrm rot="16200000">
              <a:off x="6073140" y="60104"/>
              <a:ext cx="45719" cy="12192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sp>
          <p:nvSpPr>
            <p:cNvPr id="6" name="Rettangolo 5">
              <a:extLst>
                <a:ext uri="{FF2B5EF4-FFF2-40B4-BE49-F238E27FC236}">
                  <a16:creationId xmlns:a16="http://schemas.microsoft.com/office/drawing/2014/main" id="{8ED9A453-B0F3-88AD-3B39-D56D635EFD98}"/>
                </a:ext>
              </a:extLst>
            </p:cNvPr>
            <p:cNvSpPr/>
            <p:nvPr userDrawn="1"/>
          </p:nvSpPr>
          <p:spPr>
            <a:xfrm rot="16200000">
              <a:off x="6044046" y="130762"/>
              <a:ext cx="103910" cy="12191999"/>
            </a:xfrm>
            <a:prstGeom prst="rect">
              <a:avLst/>
            </a:prstGeom>
            <a:solidFill>
              <a:srgbClr val="2E3D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pic>
          <p:nvPicPr>
            <p:cNvPr id="10" name="Immagine 9">
              <a:extLst>
                <a:ext uri="{FF2B5EF4-FFF2-40B4-BE49-F238E27FC236}">
                  <a16:creationId xmlns:a16="http://schemas.microsoft.com/office/drawing/2014/main" id="{98033E15-A12A-6594-130E-80F0CD01F21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278417"/>
              <a:ext cx="12192000" cy="5689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18278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estazione sezi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o 3">
            <a:extLst>
              <a:ext uri="{FF2B5EF4-FFF2-40B4-BE49-F238E27FC236}">
                <a16:creationId xmlns:a16="http://schemas.microsoft.com/office/drawing/2014/main" id="{1CCF69A2-C197-BA82-4951-CA51653F0E51}"/>
              </a:ext>
            </a:extLst>
          </p:cNvPr>
          <p:cNvGrpSpPr/>
          <p:nvPr userDrawn="1"/>
        </p:nvGrpSpPr>
        <p:grpSpPr>
          <a:xfrm>
            <a:off x="8166735" y="10622"/>
            <a:ext cx="2857500" cy="6847377"/>
            <a:chOff x="8166735" y="10622"/>
            <a:chExt cx="2857500" cy="6847377"/>
          </a:xfrm>
        </p:grpSpPr>
        <p:sp>
          <p:nvSpPr>
            <p:cNvPr id="5" name="Parallelogramma 14">
              <a:extLst>
                <a:ext uri="{FF2B5EF4-FFF2-40B4-BE49-F238E27FC236}">
                  <a16:creationId xmlns:a16="http://schemas.microsoft.com/office/drawing/2014/main" id="{C7AFB1F7-9EFC-07A2-E97E-943708F49ECD}"/>
                </a:ext>
              </a:extLst>
            </p:cNvPr>
            <p:cNvSpPr/>
            <p:nvPr userDrawn="1"/>
          </p:nvSpPr>
          <p:spPr>
            <a:xfrm>
              <a:off x="8166735" y="10622"/>
              <a:ext cx="2857500" cy="6847377"/>
            </a:xfrm>
            <a:prstGeom prst="parallelogram">
              <a:avLst>
                <a:gd name="adj" fmla="val 0"/>
              </a:avLst>
            </a:prstGeom>
            <a:solidFill>
              <a:srgbClr val="FBFC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it-IT" noProof="0" dirty="0"/>
            </a:p>
          </p:txBody>
        </p:sp>
        <p:pic>
          <p:nvPicPr>
            <p:cNvPr id="6" name="Immagine 5">
              <a:extLst>
                <a:ext uri="{FF2B5EF4-FFF2-40B4-BE49-F238E27FC236}">
                  <a16:creationId xmlns:a16="http://schemas.microsoft.com/office/drawing/2014/main" id="{7D327C5E-9E84-FB89-BB3C-07998D27978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166740" y="580196"/>
              <a:ext cx="2831281" cy="4929684"/>
            </a:xfrm>
            <a:prstGeom prst="rect">
              <a:avLst/>
            </a:prstGeom>
          </p:spPr>
        </p:pic>
      </p:grp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1D72669-6745-4AA0-A173-7F6CEB97CF08}" type="datetime1">
              <a:rPr lang="it-IT" noProof="0" smtClean="0"/>
              <a:t>25/10/25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1" name="Segnaposto numero diapositiva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2" name="Segnaposto immagine 9">
            <a:extLst>
              <a:ext uri="{FF2B5EF4-FFF2-40B4-BE49-F238E27FC236}">
                <a16:creationId xmlns:a16="http://schemas.microsoft.com/office/drawing/2014/main" id="{E76B772A-7600-4ECE-B5A2-34827D4C710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3119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33820398-8D1F-4543-ABA0-7A67C38769B3}"/>
              </a:ext>
            </a:extLst>
          </p:cNvPr>
          <p:cNvSpPr/>
          <p:nvPr userDrawn="1"/>
        </p:nvSpPr>
        <p:spPr>
          <a:xfrm>
            <a:off x="2451099" y="3568700"/>
            <a:ext cx="8721725" cy="23082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 rtl="0"/>
            <a:endParaRPr lang="it-IT" sz="1400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641599" y="3746500"/>
            <a:ext cx="8331202" cy="1308100"/>
          </a:xfrm>
        </p:spPr>
        <p:txBody>
          <a:bodyPr rtlCol="0" anchor="b" anchorCtr="0">
            <a:noAutofit/>
          </a:bodyPr>
          <a:lstStyle>
            <a:lvl1pPr>
              <a:lnSpc>
                <a:spcPct val="90000"/>
              </a:lnSpc>
              <a:defRPr sz="4800" b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2641600" y="5219700"/>
            <a:ext cx="8331201" cy="586740"/>
          </a:xfrm>
        </p:spPr>
        <p:txBody>
          <a:bodyPr lIns="91440" rIns="91440" rtlCol="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45757C57-BBBA-44C6-9A4D-12F5D1E400AA}"/>
              </a:ext>
            </a:extLst>
          </p:cNvPr>
          <p:cNvSpPr/>
          <p:nvPr userDrawn="1"/>
        </p:nvSpPr>
        <p:spPr>
          <a:xfrm>
            <a:off x="3752850" y="3469101"/>
            <a:ext cx="511810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grpSp>
        <p:nvGrpSpPr>
          <p:cNvPr id="9" name="Gruppo 8">
            <a:extLst>
              <a:ext uri="{FF2B5EF4-FFF2-40B4-BE49-F238E27FC236}">
                <a16:creationId xmlns:a16="http://schemas.microsoft.com/office/drawing/2014/main" id="{D9EA996D-4047-F110-2CA6-C8971FCA83F7}"/>
              </a:ext>
            </a:extLst>
          </p:cNvPr>
          <p:cNvGrpSpPr/>
          <p:nvPr userDrawn="1"/>
        </p:nvGrpSpPr>
        <p:grpSpPr>
          <a:xfrm>
            <a:off x="0" y="6133244"/>
            <a:ext cx="12192000" cy="714133"/>
            <a:chOff x="0" y="6133244"/>
            <a:chExt cx="12192000" cy="714133"/>
          </a:xfrm>
        </p:grpSpPr>
        <p:sp>
          <p:nvSpPr>
            <p:cNvPr id="10" name="Rettangolo 9">
              <a:extLst>
                <a:ext uri="{FF2B5EF4-FFF2-40B4-BE49-F238E27FC236}">
                  <a16:creationId xmlns:a16="http://schemas.microsoft.com/office/drawing/2014/main" id="{45484F79-E4D3-53F6-36D8-4C5C0DEE1B9E}"/>
                </a:ext>
              </a:extLst>
            </p:cNvPr>
            <p:cNvSpPr/>
            <p:nvPr userDrawn="1"/>
          </p:nvSpPr>
          <p:spPr>
            <a:xfrm rot="16200000">
              <a:off x="6073140" y="60104"/>
              <a:ext cx="45719" cy="12192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sp>
          <p:nvSpPr>
            <p:cNvPr id="16" name="Rettangolo 15">
              <a:extLst>
                <a:ext uri="{FF2B5EF4-FFF2-40B4-BE49-F238E27FC236}">
                  <a16:creationId xmlns:a16="http://schemas.microsoft.com/office/drawing/2014/main" id="{7AF5567F-566E-277B-3C1B-A7EC75968769}"/>
                </a:ext>
              </a:extLst>
            </p:cNvPr>
            <p:cNvSpPr/>
            <p:nvPr userDrawn="1"/>
          </p:nvSpPr>
          <p:spPr>
            <a:xfrm rot="16200000">
              <a:off x="6044046" y="130762"/>
              <a:ext cx="103910" cy="12191999"/>
            </a:xfrm>
            <a:prstGeom prst="rect">
              <a:avLst/>
            </a:prstGeom>
            <a:solidFill>
              <a:srgbClr val="2E3D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pic>
          <p:nvPicPr>
            <p:cNvPr id="17" name="Immagine 16">
              <a:extLst>
                <a:ext uri="{FF2B5EF4-FFF2-40B4-BE49-F238E27FC236}">
                  <a16:creationId xmlns:a16="http://schemas.microsoft.com/office/drawing/2014/main" id="{CEB6C800-DA9E-A4C9-4124-EA6328801F5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278417"/>
              <a:ext cx="12192000" cy="5689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96984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Intestazione della sezi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81A99FD-A18D-4AC6-92B0-69E29E35743B}" type="datetime1">
              <a:rPr lang="it-IT" noProof="0" smtClean="0"/>
              <a:t>25/10/25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1" name="Segnaposto numero diapositiva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2" name="Segnaposto immagine 9">
            <a:extLst>
              <a:ext uri="{FF2B5EF4-FFF2-40B4-BE49-F238E27FC236}">
                <a16:creationId xmlns:a16="http://schemas.microsoft.com/office/drawing/2014/main" id="{E76B772A-7600-4ECE-B5A2-34827D4C710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33820398-8D1F-4543-ABA0-7A67C38769B3}"/>
              </a:ext>
            </a:extLst>
          </p:cNvPr>
          <p:cNvSpPr/>
          <p:nvPr userDrawn="1"/>
        </p:nvSpPr>
        <p:spPr>
          <a:xfrm>
            <a:off x="1735138" y="3568700"/>
            <a:ext cx="8721725" cy="23082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 rtl="0"/>
            <a:endParaRPr lang="it-IT" sz="1400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30399" y="3746500"/>
            <a:ext cx="8331202" cy="1308100"/>
          </a:xfrm>
        </p:spPr>
        <p:txBody>
          <a:bodyPr rtlCol="0" anchor="b" anchorCtr="0">
            <a:noAutofit/>
          </a:bodyPr>
          <a:lstStyle>
            <a:lvl1pPr algn="ctr">
              <a:lnSpc>
                <a:spcPct val="90000"/>
              </a:lnSpc>
              <a:defRPr sz="4800" b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930400" y="5219700"/>
            <a:ext cx="8331201" cy="586740"/>
          </a:xfrm>
        </p:spPr>
        <p:txBody>
          <a:bodyPr lIns="91440" rIns="91440" rtlCol="0" anchor="t" anchorCtr="0">
            <a:normAutofit/>
          </a:bodyPr>
          <a:lstStyle>
            <a:lvl1pPr marL="0" indent="0" algn="ctr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45757C57-BBBA-44C6-9A4D-12F5D1E400AA}"/>
              </a:ext>
            </a:extLst>
          </p:cNvPr>
          <p:cNvSpPr/>
          <p:nvPr userDrawn="1"/>
        </p:nvSpPr>
        <p:spPr>
          <a:xfrm>
            <a:off x="3536950" y="3469101"/>
            <a:ext cx="511810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grpSp>
        <p:nvGrpSpPr>
          <p:cNvPr id="4" name="Gruppo 3">
            <a:extLst>
              <a:ext uri="{FF2B5EF4-FFF2-40B4-BE49-F238E27FC236}">
                <a16:creationId xmlns:a16="http://schemas.microsoft.com/office/drawing/2014/main" id="{E34F9DA6-2E1F-35EE-F5BC-AE7D33A64354}"/>
              </a:ext>
            </a:extLst>
          </p:cNvPr>
          <p:cNvGrpSpPr/>
          <p:nvPr userDrawn="1"/>
        </p:nvGrpSpPr>
        <p:grpSpPr>
          <a:xfrm>
            <a:off x="0" y="6133244"/>
            <a:ext cx="12192000" cy="714133"/>
            <a:chOff x="0" y="6133244"/>
            <a:chExt cx="12192000" cy="714133"/>
          </a:xfrm>
        </p:grpSpPr>
        <p:sp>
          <p:nvSpPr>
            <p:cNvPr id="5" name="Rettangolo 4">
              <a:extLst>
                <a:ext uri="{FF2B5EF4-FFF2-40B4-BE49-F238E27FC236}">
                  <a16:creationId xmlns:a16="http://schemas.microsoft.com/office/drawing/2014/main" id="{09D3B8B2-D71C-EF3D-506A-2A57F7BD29A1}"/>
                </a:ext>
              </a:extLst>
            </p:cNvPr>
            <p:cNvSpPr/>
            <p:nvPr userDrawn="1"/>
          </p:nvSpPr>
          <p:spPr>
            <a:xfrm rot="16200000">
              <a:off x="6073140" y="60104"/>
              <a:ext cx="45719" cy="12192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sp>
          <p:nvSpPr>
            <p:cNvPr id="6" name="Rettangolo 5">
              <a:extLst>
                <a:ext uri="{FF2B5EF4-FFF2-40B4-BE49-F238E27FC236}">
                  <a16:creationId xmlns:a16="http://schemas.microsoft.com/office/drawing/2014/main" id="{8A5D1CF0-1D2B-A1C0-45F2-0A6FF78050E6}"/>
                </a:ext>
              </a:extLst>
            </p:cNvPr>
            <p:cNvSpPr/>
            <p:nvPr userDrawn="1"/>
          </p:nvSpPr>
          <p:spPr>
            <a:xfrm rot="16200000">
              <a:off x="6044046" y="130762"/>
              <a:ext cx="103910" cy="12191999"/>
            </a:xfrm>
            <a:prstGeom prst="rect">
              <a:avLst/>
            </a:prstGeom>
            <a:solidFill>
              <a:srgbClr val="2E3D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pic>
          <p:nvPicPr>
            <p:cNvPr id="9" name="Immagine 8">
              <a:extLst>
                <a:ext uri="{FF2B5EF4-FFF2-40B4-BE49-F238E27FC236}">
                  <a16:creationId xmlns:a16="http://schemas.microsoft.com/office/drawing/2014/main" id="{9BE25E09-1F98-F881-F19B-829F52969BA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278417"/>
              <a:ext cx="12192000" cy="5689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66489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2" name="Segnaposto data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3B79944-34CF-4A72-AC1B-909189585767}" type="datetime1">
              <a:rPr lang="it-IT" noProof="0" smtClean="0"/>
              <a:t>25/10/25</a:t>
            </a:fld>
            <a:endParaRPr lang="it-IT" noProof="0" dirty="0"/>
          </a:p>
        </p:txBody>
      </p:sp>
      <p:sp>
        <p:nvSpPr>
          <p:cNvPr id="9" name="Segnaposto piè di pagina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0" name="Segnaposto numero diapositiva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grpSp>
        <p:nvGrpSpPr>
          <p:cNvPr id="5" name="Gruppo 4">
            <a:extLst>
              <a:ext uri="{FF2B5EF4-FFF2-40B4-BE49-F238E27FC236}">
                <a16:creationId xmlns:a16="http://schemas.microsoft.com/office/drawing/2014/main" id="{95A08AA0-3B13-6134-3D6B-3A364C13954C}"/>
              </a:ext>
            </a:extLst>
          </p:cNvPr>
          <p:cNvGrpSpPr/>
          <p:nvPr userDrawn="1"/>
        </p:nvGrpSpPr>
        <p:grpSpPr>
          <a:xfrm>
            <a:off x="0" y="6133244"/>
            <a:ext cx="12192000" cy="714133"/>
            <a:chOff x="0" y="6133244"/>
            <a:chExt cx="12192000" cy="714133"/>
          </a:xfrm>
        </p:grpSpPr>
        <p:sp>
          <p:nvSpPr>
            <p:cNvPr id="6" name="Rettangolo 5">
              <a:extLst>
                <a:ext uri="{FF2B5EF4-FFF2-40B4-BE49-F238E27FC236}">
                  <a16:creationId xmlns:a16="http://schemas.microsoft.com/office/drawing/2014/main" id="{6F77EB52-892A-0092-6498-F8B104F1C7A9}"/>
                </a:ext>
              </a:extLst>
            </p:cNvPr>
            <p:cNvSpPr/>
            <p:nvPr userDrawn="1"/>
          </p:nvSpPr>
          <p:spPr>
            <a:xfrm rot="16200000">
              <a:off x="6073140" y="60104"/>
              <a:ext cx="45719" cy="12192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D2A55855-B5DC-CAD4-E6F6-BC1ABAE5E3A5}"/>
                </a:ext>
              </a:extLst>
            </p:cNvPr>
            <p:cNvSpPr/>
            <p:nvPr userDrawn="1"/>
          </p:nvSpPr>
          <p:spPr>
            <a:xfrm rot="16200000">
              <a:off x="6044046" y="130762"/>
              <a:ext cx="103910" cy="12191999"/>
            </a:xfrm>
            <a:prstGeom prst="rect">
              <a:avLst/>
            </a:prstGeom>
            <a:solidFill>
              <a:srgbClr val="2E3D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pic>
          <p:nvPicPr>
            <p:cNvPr id="11" name="Immagine 10">
              <a:extLst>
                <a:ext uri="{FF2B5EF4-FFF2-40B4-BE49-F238E27FC236}">
                  <a16:creationId xmlns:a16="http://schemas.microsoft.com/office/drawing/2014/main" id="{B521CE2C-F458-53E6-15A4-3DDF32EA674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278417"/>
              <a:ext cx="12192000" cy="5689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87972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olo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rtlCol="0" anchor="ctr">
            <a:noAutofit/>
          </a:bodyPr>
          <a:lstStyle>
            <a:lvl1pPr marL="0" indent="0" algn="l">
              <a:buNone/>
              <a:defRPr sz="24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1186731" y="2958274"/>
            <a:ext cx="4639736" cy="2910821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rtlCol="0" anchor="ctr">
            <a:noAutofit/>
          </a:bodyPr>
          <a:lstStyle>
            <a:lvl1pPr marL="0" indent="0">
              <a:buNone/>
              <a:defRPr sz="24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605395" y="2958273"/>
            <a:ext cx="4639736" cy="2910821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2" name="Segnaposto data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AAF3A87-C769-4508-A602-98056DD906C2}" type="datetime1">
              <a:rPr lang="it-IT" noProof="0" smtClean="0"/>
              <a:t>25/10/25</a:t>
            </a:fld>
            <a:endParaRPr lang="it-IT" noProof="0" dirty="0"/>
          </a:p>
        </p:txBody>
      </p:sp>
      <p:sp>
        <p:nvSpPr>
          <p:cNvPr id="11" name="Segnaposto piè di pagina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2" name="Segnaposto numero diapositiva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grpSp>
        <p:nvGrpSpPr>
          <p:cNvPr id="7" name="Gruppo 6">
            <a:extLst>
              <a:ext uri="{FF2B5EF4-FFF2-40B4-BE49-F238E27FC236}">
                <a16:creationId xmlns:a16="http://schemas.microsoft.com/office/drawing/2014/main" id="{7C265325-6F9C-85D0-B0E3-B67B79A71EFB}"/>
              </a:ext>
            </a:extLst>
          </p:cNvPr>
          <p:cNvGrpSpPr/>
          <p:nvPr userDrawn="1"/>
        </p:nvGrpSpPr>
        <p:grpSpPr>
          <a:xfrm>
            <a:off x="0" y="6133244"/>
            <a:ext cx="12192000" cy="714133"/>
            <a:chOff x="0" y="6133244"/>
            <a:chExt cx="12192000" cy="714133"/>
          </a:xfrm>
        </p:grpSpPr>
        <p:sp>
          <p:nvSpPr>
            <p:cNvPr id="8" name="Rettangolo 7">
              <a:extLst>
                <a:ext uri="{FF2B5EF4-FFF2-40B4-BE49-F238E27FC236}">
                  <a16:creationId xmlns:a16="http://schemas.microsoft.com/office/drawing/2014/main" id="{0F8495D8-D76B-C6E5-2386-59639E58D398}"/>
                </a:ext>
              </a:extLst>
            </p:cNvPr>
            <p:cNvSpPr/>
            <p:nvPr userDrawn="1"/>
          </p:nvSpPr>
          <p:spPr>
            <a:xfrm rot="16200000">
              <a:off x="6073140" y="60104"/>
              <a:ext cx="45719" cy="12192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sp>
          <p:nvSpPr>
            <p:cNvPr id="9" name="Rettangolo 8">
              <a:extLst>
                <a:ext uri="{FF2B5EF4-FFF2-40B4-BE49-F238E27FC236}">
                  <a16:creationId xmlns:a16="http://schemas.microsoft.com/office/drawing/2014/main" id="{EE2559C6-9DA2-3A38-C40B-D414A5CFA47E}"/>
                </a:ext>
              </a:extLst>
            </p:cNvPr>
            <p:cNvSpPr/>
            <p:nvPr userDrawn="1"/>
          </p:nvSpPr>
          <p:spPr>
            <a:xfrm rot="16200000">
              <a:off x="6044046" y="130762"/>
              <a:ext cx="103910" cy="12191999"/>
            </a:xfrm>
            <a:prstGeom prst="rect">
              <a:avLst/>
            </a:prstGeom>
            <a:solidFill>
              <a:srgbClr val="2E3D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pic>
          <p:nvPicPr>
            <p:cNvPr id="13" name="Immagine 12">
              <a:extLst>
                <a:ext uri="{FF2B5EF4-FFF2-40B4-BE49-F238E27FC236}">
                  <a16:creationId xmlns:a16="http://schemas.microsoft.com/office/drawing/2014/main" id="{4AD1E231-96D8-8062-91A5-4288B1B3A5C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278417"/>
              <a:ext cx="12192000" cy="5689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9594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6" name="Segnaposto data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F1DB439-C8A9-45DF-AFF2-9EFA3E72C152}" type="datetime1">
              <a:rPr lang="it-IT" noProof="0" smtClean="0"/>
              <a:t>25/10/25</a:t>
            </a:fld>
            <a:endParaRPr lang="it-IT" noProof="0" dirty="0"/>
          </a:p>
        </p:txBody>
      </p:sp>
      <p:sp>
        <p:nvSpPr>
          <p:cNvPr id="7" name="Segnaposto piè di pagina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8" name="Segnaposto numero diapositiva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grpSp>
        <p:nvGrpSpPr>
          <p:cNvPr id="3" name="Gruppo 2">
            <a:extLst>
              <a:ext uri="{FF2B5EF4-FFF2-40B4-BE49-F238E27FC236}">
                <a16:creationId xmlns:a16="http://schemas.microsoft.com/office/drawing/2014/main" id="{C3BF1989-943E-5095-52C1-5D54A4F57E6A}"/>
              </a:ext>
            </a:extLst>
          </p:cNvPr>
          <p:cNvGrpSpPr/>
          <p:nvPr userDrawn="1"/>
        </p:nvGrpSpPr>
        <p:grpSpPr>
          <a:xfrm>
            <a:off x="0" y="6133244"/>
            <a:ext cx="12192000" cy="714133"/>
            <a:chOff x="0" y="6133244"/>
            <a:chExt cx="12192000" cy="714133"/>
          </a:xfrm>
        </p:grpSpPr>
        <p:sp>
          <p:nvSpPr>
            <p:cNvPr id="4" name="Rettangolo 3">
              <a:extLst>
                <a:ext uri="{FF2B5EF4-FFF2-40B4-BE49-F238E27FC236}">
                  <a16:creationId xmlns:a16="http://schemas.microsoft.com/office/drawing/2014/main" id="{3DB00B3A-C73C-FEF7-D0EA-50032E3A0EDB}"/>
                </a:ext>
              </a:extLst>
            </p:cNvPr>
            <p:cNvSpPr/>
            <p:nvPr userDrawn="1"/>
          </p:nvSpPr>
          <p:spPr>
            <a:xfrm rot="16200000">
              <a:off x="6073140" y="60104"/>
              <a:ext cx="45719" cy="12192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sp>
          <p:nvSpPr>
            <p:cNvPr id="5" name="Rettangolo 4">
              <a:extLst>
                <a:ext uri="{FF2B5EF4-FFF2-40B4-BE49-F238E27FC236}">
                  <a16:creationId xmlns:a16="http://schemas.microsoft.com/office/drawing/2014/main" id="{1B142B75-6E1A-3326-7672-BF16E2BEC6CD}"/>
                </a:ext>
              </a:extLst>
            </p:cNvPr>
            <p:cNvSpPr/>
            <p:nvPr userDrawn="1"/>
          </p:nvSpPr>
          <p:spPr>
            <a:xfrm rot="16200000">
              <a:off x="6044046" y="130762"/>
              <a:ext cx="103910" cy="12191999"/>
            </a:xfrm>
            <a:prstGeom prst="rect">
              <a:avLst/>
            </a:prstGeom>
            <a:solidFill>
              <a:srgbClr val="2E3D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pic>
          <p:nvPicPr>
            <p:cNvPr id="9" name="Immagine 8">
              <a:extLst>
                <a:ext uri="{FF2B5EF4-FFF2-40B4-BE49-F238E27FC236}">
                  <a16:creationId xmlns:a16="http://schemas.microsoft.com/office/drawing/2014/main" id="{1CDA020C-77E6-4573-D69A-C399851DF6E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278417"/>
              <a:ext cx="12192000" cy="5689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80013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uppo 19">
            <a:extLst>
              <a:ext uri="{FF2B5EF4-FFF2-40B4-BE49-F238E27FC236}">
                <a16:creationId xmlns:a16="http://schemas.microsoft.com/office/drawing/2014/main" id="{19B7BF6A-3EF9-279C-05CD-62BA2EE27242}"/>
              </a:ext>
            </a:extLst>
          </p:cNvPr>
          <p:cNvGrpSpPr/>
          <p:nvPr userDrawn="1"/>
        </p:nvGrpSpPr>
        <p:grpSpPr>
          <a:xfrm>
            <a:off x="0" y="6133244"/>
            <a:ext cx="12192000" cy="714133"/>
            <a:chOff x="0" y="6133244"/>
            <a:chExt cx="12192000" cy="714133"/>
          </a:xfrm>
        </p:grpSpPr>
        <p:sp>
          <p:nvSpPr>
            <p:cNvPr id="10" name="Rettangolo 9">
              <a:extLst>
                <a:ext uri="{FF2B5EF4-FFF2-40B4-BE49-F238E27FC236}">
                  <a16:creationId xmlns:a16="http://schemas.microsoft.com/office/drawing/2014/main" id="{DFAB8DF2-5E8E-AAC9-5CFB-04F9609C1AF6}"/>
                </a:ext>
              </a:extLst>
            </p:cNvPr>
            <p:cNvSpPr/>
            <p:nvPr userDrawn="1"/>
          </p:nvSpPr>
          <p:spPr>
            <a:xfrm rot="16200000">
              <a:off x="6073140" y="60104"/>
              <a:ext cx="45719" cy="12192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sp>
          <p:nvSpPr>
            <p:cNvPr id="9" name="Rettangolo 8">
              <a:extLst>
                <a:ext uri="{FF2B5EF4-FFF2-40B4-BE49-F238E27FC236}">
                  <a16:creationId xmlns:a16="http://schemas.microsoft.com/office/drawing/2014/main" id="{D1867750-EA89-EFEA-40CB-4FA8E18FEF5A}"/>
                </a:ext>
              </a:extLst>
            </p:cNvPr>
            <p:cNvSpPr/>
            <p:nvPr userDrawn="1"/>
          </p:nvSpPr>
          <p:spPr>
            <a:xfrm rot="16200000">
              <a:off x="6044046" y="130762"/>
              <a:ext cx="103910" cy="12191999"/>
            </a:xfrm>
            <a:prstGeom prst="rect">
              <a:avLst/>
            </a:prstGeom>
            <a:solidFill>
              <a:srgbClr val="2E3D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pic>
          <p:nvPicPr>
            <p:cNvPr id="12" name="Immagine 11">
              <a:extLst>
                <a:ext uri="{FF2B5EF4-FFF2-40B4-BE49-F238E27FC236}">
                  <a16:creationId xmlns:a16="http://schemas.microsoft.com/office/drawing/2014/main" id="{5C1440DD-F731-6E48-65CC-2D288A20D26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278417"/>
              <a:ext cx="12192000" cy="568960"/>
            </a:xfrm>
            <a:prstGeom prst="rect">
              <a:avLst/>
            </a:prstGeom>
          </p:spPr>
        </p:pic>
      </p:grpSp>
      <p:grpSp>
        <p:nvGrpSpPr>
          <p:cNvPr id="19" name="Gruppo 18">
            <a:extLst>
              <a:ext uri="{FF2B5EF4-FFF2-40B4-BE49-F238E27FC236}">
                <a16:creationId xmlns:a16="http://schemas.microsoft.com/office/drawing/2014/main" id="{6C7DC939-7217-A60C-AAE6-CFC9326765EE}"/>
              </a:ext>
            </a:extLst>
          </p:cNvPr>
          <p:cNvGrpSpPr/>
          <p:nvPr userDrawn="1"/>
        </p:nvGrpSpPr>
        <p:grpSpPr>
          <a:xfrm>
            <a:off x="8166735" y="10623"/>
            <a:ext cx="2857500" cy="6119550"/>
            <a:chOff x="4425159" y="10623"/>
            <a:chExt cx="2857500" cy="6119550"/>
          </a:xfrm>
        </p:grpSpPr>
        <p:sp>
          <p:nvSpPr>
            <p:cNvPr id="6" name="Parallelogramma 14">
              <a:extLst>
                <a:ext uri="{FF2B5EF4-FFF2-40B4-BE49-F238E27FC236}">
                  <a16:creationId xmlns:a16="http://schemas.microsoft.com/office/drawing/2014/main" id="{AF082EE3-41AA-4817-A1CC-C33DDB8F675F}"/>
                </a:ext>
              </a:extLst>
            </p:cNvPr>
            <p:cNvSpPr/>
            <p:nvPr userDrawn="1"/>
          </p:nvSpPr>
          <p:spPr>
            <a:xfrm>
              <a:off x="4425159" y="10623"/>
              <a:ext cx="2857500" cy="6119550"/>
            </a:xfrm>
            <a:prstGeom prst="parallelogram">
              <a:avLst>
                <a:gd name="adj" fmla="val 0"/>
              </a:avLst>
            </a:prstGeom>
            <a:solidFill>
              <a:srgbClr val="FBFC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it-IT" noProof="0" dirty="0"/>
            </a:p>
          </p:txBody>
        </p:sp>
        <p:pic>
          <p:nvPicPr>
            <p:cNvPr id="18" name="Immagine 17">
              <a:extLst>
                <a:ext uri="{FF2B5EF4-FFF2-40B4-BE49-F238E27FC236}">
                  <a16:creationId xmlns:a16="http://schemas.microsoft.com/office/drawing/2014/main" id="{DCCC9D6E-2F2B-2AA8-15B1-DBEAB565E16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425164" y="580196"/>
              <a:ext cx="2831281" cy="49296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10507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it-IT" noProof="0" dirty="0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216548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it-IT" noProof="0" dirty="0"/>
              <a:t>Fare clic per modificare gli stili del testo dello schema</a:t>
            </a:r>
          </a:p>
          <a:p>
            <a:pPr lvl="1" rtl="0"/>
            <a:r>
              <a:rPr lang="it-IT" noProof="0" dirty="0"/>
              <a:t>Secondo livello</a:t>
            </a:r>
          </a:p>
          <a:p>
            <a:pPr lvl="2" rtl="0"/>
            <a:r>
              <a:rPr lang="it-IT" noProof="0" dirty="0"/>
              <a:t>Terzo livello</a:t>
            </a:r>
          </a:p>
          <a:p>
            <a:pPr lvl="3" rtl="0"/>
            <a:r>
              <a:rPr lang="it-IT" noProof="0" dirty="0"/>
              <a:t>Quarto livello</a:t>
            </a:r>
          </a:p>
          <a:p>
            <a:pPr lvl="4" rtl="0"/>
            <a:r>
              <a:rPr lang="it-IT" noProof="0" dirty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68341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2CA46E8E-89D0-493E-ABBF-B63A9C819C41}" type="datetime1">
              <a:rPr lang="it-IT" noProof="0" smtClean="0"/>
              <a:t>25/10/25</a:t>
            </a:fld>
            <a:endParaRPr lang="it-IT" noProof="0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10375670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0F25E55C-1C16-46C6-B789-A4B2BCEF8F86}"/>
              </a:ext>
            </a:extLst>
          </p:cNvPr>
          <p:cNvSpPr/>
          <p:nvPr userDrawn="1"/>
        </p:nvSpPr>
        <p:spPr>
          <a:xfrm>
            <a:off x="0" y="1011981"/>
            <a:ext cx="1036320" cy="685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grpSp>
        <p:nvGrpSpPr>
          <p:cNvPr id="12" name="Gruppo 11">
            <a:extLst>
              <a:ext uri="{FF2B5EF4-FFF2-40B4-BE49-F238E27FC236}">
                <a16:creationId xmlns:a16="http://schemas.microsoft.com/office/drawing/2014/main" id="{E5BF0961-A70C-D79A-DF8E-DE4FF7A0A45D}"/>
              </a:ext>
            </a:extLst>
          </p:cNvPr>
          <p:cNvGrpSpPr/>
          <p:nvPr userDrawn="1"/>
        </p:nvGrpSpPr>
        <p:grpSpPr>
          <a:xfrm>
            <a:off x="8166735" y="10622"/>
            <a:ext cx="2857500" cy="6847377"/>
            <a:chOff x="8166735" y="10622"/>
            <a:chExt cx="2857500" cy="6847377"/>
          </a:xfrm>
        </p:grpSpPr>
        <p:sp>
          <p:nvSpPr>
            <p:cNvPr id="9" name="Parallelogramma 14">
              <a:extLst>
                <a:ext uri="{FF2B5EF4-FFF2-40B4-BE49-F238E27FC236}">
                  <a16:creationId xmlns:a16="http://schemas.microsoft.com/office/drawing/2014/main" id="{F0532277-D603-17CA-7706-8AFB3C60BD4D}"/>
                </a:ext>
              </a:extLst>
            </p:cNvPr>
            <p:cNvSpPr/>
            <p:nvPr userDrawn="1"/>
          </p:nvSpPr>
          <p:spPr>
            <a:xfrm>
              <a:off x="8166735" y="10622"/>
              <a:ext cx="2857500" cy="6847377"/>
            </a:xfrm>
            <a:prstGeom prst="parallelogram">
              <a:avLst>
                <a:gd name="adj" fmla="val 0"/>
              </a:avLst>
            </a:prstGeom>
            <a:solidFill>
              <a:srgbClr val="FBFC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it-IT" noProof="0" dirty="0"/>
            </a:p>
          </p:txBody>
        </p:sp>
        <p:pic>
          <p:nvPicPr>
            <p:cNvPr id="10" name="Immagine 9">
              <a:extLst>
                <a:ext uri="{FF2B5EF4-FFF2-40B4-BE49-F238E27FC236}">
                  <a16:creationId xmlns:a16="http://schemas.microsoft.com/office/drawing/2014/main" id="{D65EBDA1-EBE9-0CCF-A58A-C842DB8BEEB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166740" y="580196"/>
              <a:ext cx="2831281" cy="49296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90285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18" r:id="rId2"/>
    <p:sldLayoutId id="2147483707" r:id="rId3"/>
    <p:sldLayoutId id="2147483708" r:id="rId4"/>
    <p:sldLayoutId id="2147483719" r:id="rId5"/>
    <p:sldLayoutId id="2147483709" r:id="rId6"/>
    <p:sldLayoutId id="2147483716" r:id="rId7"/>
    <p:sldLayoutId id="2147483710" r:id="rId8"/>
    <p:sldLayoutId id="2147483711" r:id="rId9"/>
    <p:sldLayoutId id="2147483712" r:id="rId10"/>
    <p:sldLayoutId id="2147483727" r:id="rId11"/>
    <p:sldLayoutId id="2147483720" r:id="rId12"/>
    <p:sldLayoutId id="2147483721" r:id="rId13"/>
    <p:sldLayoutId id="2147483725" r:id="rId14"/>
    <p:sldLayoutId id="2147483726" r:id="rId15"/>
    <p:sldLayoutId id="2147483722" r:id="rId16"/>
    <p:sldLayoutId id="2147483723" r:id="rId17"/>
    <p:sldLayoutId id="2147483715" r:id="rId18"/>
    <p:sldLayoutId id="2147483713" r:id="rId19"/>
    <p:sldLayoutId id="2147483714" r:id="rId20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 spc="-50" baseline="0">
          <a:solidFill>
            <a:schemeClr val="tx1">
              <a:lumMod val="75000"/>
              <a:lumOff val="25000"/>
            </a:schemeClr>
          </a:solidFill>
          <a:latin typeface="+mn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10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Wingdings" panose="05000000000000000000" pitchFamily="2" charset="2"/>
        <a:buChar char="§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87" userDrawn="1">
          <p15:clr>
            <a:srgbClr val="F26B43"/>
          </p15:clr>
        </p15:guide>
        <p15:guide id="2" pos="688" userDrawn="1">
          <p15:clr>
            <a:srgbClr val="F26B43"/>
          </p15:clr>
        </p15:guide>
        <p15:guide id="3" pos="7038" userDrawn="1">
          <p15:clr>
            <a:srgbClr val="F26B43"/>
          </p15:clr>
        </p15:guide>
        <p15:guide id="4" orient="horz" pos="3702" userDrawn="1">
          <p15:clr>
            <a:srgbClr val="F26B43"/>
          </p15:clr>
        </p15:guide>
        <p15:guide id="5" orient="horz" pos="406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2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0.png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2.png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0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3.png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6.png"/><Relationship Id="rId7" Type="http://schemas.openxmlformats.org/officeDocument/2006/relationships/image" Target="../media/image1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7F1CCB64-8231-435F-87C9-78C908E393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40415" y="295965"/>
            <a:ext cx="6342926" cy="2806369"/>
          </a:xfrm>
        </p:spPr>
        <p:txBody>
          <a:bodyPr>
            <a:noAutofit/>
          </a:bodyPr>
          <a:lstStyle/>
          <a:p>
            <a:r>
              <a:rPr lang="it-IT" sz="3200" dirty="0"/>
              <a:t>CURVA DI APPRENDIMENTO DEL ROBOT DA VINCI IN CHIRURGIA BARIATRICA IN UN CENTRO DI ECCELLENZA AD ALTO VOLUME: RISULTATI PRELIMINARI </a:t>
            </a:r>
            <a:endParaRPr lang="it-IT" sz="3200" dirty="0">
              <a:solidFill>
                <a:srgbClr val="304297"/>
              </a:solidFill>
            </a:endParaRPr>
          </a:p>
        </p:txBody>
      </p:sp>
      <p:sp>
        <p:nvSpPr>
          <p:cNvPr id="4" name="Sottotitolo 3">
            <a:extLst>
              <a:ext uri="{FF2B5EF4-FFF2-40B4-BE49-F238E27FC236}">
                <a16:creationId xmlns:a16="http://schemas.microsoft.com/office/drawing/2014/main" id="{91A9603A-D223-47EF-B35B-86424F3280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93803" y="3429000"/>
            <a:ext cx="6342926" cy="1279652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it-IT" sz="2800" b="1" dirty="0">
                <a:solidFill>
                  <a:srgbClr val="FFC000"/>
                </a:solidFill>
              </a:rPr>
              <a:t>Dr </a:t>
            </a:r>
            <a:r>
              <a:rPr lang="it-IT" sz="2800" b="1" dirty="0" err="1">
                <a:solidFill>
                  <a:srgbClr val="FFC000"/>
                </a:solidFill>
              </a:rPr>
              <a:t>antonio</a:t>
            </a:r>
            <a:r>
              <a:rPr lang="it-IT" sz="2800" b="1" dirty="0">
                <a:solidFill>
                  <a:srgbClr val="FFC000"/>
                </a:solidFill>
              </a:rPr>
              <a:t> </a:t>
            </a:r>
            <a:r>
              <a:rPr lang="it-IT" sz="2800" b="1" dirty="0" err="1">
                <a:solidFill>
                  <a:srgbClr val="FFC000"/>
                </a:solidFill>
              </a:rPr>
              <a:t>zullino</a:t>
            </a:r>
            <a:endParaRPr lang="it-IT" sz="2800" b="1" dirty="0">
              <a:solidFill>
                <a:srgbClr val="FFC000"/>
              </a:solidFill>
            </a:endParaRPr>
          </a:p>
          <a:p>
            <a:r>
              <a:rPr lang="it-IT" sz="2800" b="1" dirty="0">
                <a:solidFill>
                  <a:srgbClr val="FFC000"/>
                </a:solidFill>
              </a:rPr>
              <a:t>IRCCS GALEAZZI SANT’AMBROGIO MILANO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798F0BDB-F69C-6DDB-E81F-70A4220593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2459" y="5431325"/>
            <a:ext cx="5825613" cy="1130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150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283;p24">
            <a:extLst>
              <a:ext uri="{FF2B5EF4-FFF2-40B4-BE49-F238E27FC236}">
                <a16:creationId xmlns:a16="http://schemas.microsoft.com/office/drawing/2014/main" id="{3390939F-53C8-D975-BDBA-8413BDD3A8F7}"/>
              </a:ext>
            </a:extLst>
          </p:cNvPr>
          <p:cNvSpPr txBox="1"/>
          <p:nvPr/>
        </p:nvSpPr>
        <p:spPr>
          <a:xfrm>
            <a:off x="1161087" y="4374230"/>
            <a:ext cx="6747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0750" tIns="20375" rIns="40750" bIns="203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61"/>
              <a:buFont typeface="Arial"/>
              <a:buNone/>
            </a:pPr>
            <a:r>
              <a:rPr lang="en-US" sz="196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2022</a:t>
            </a:r>
            <a:endParaRPr sz="623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" name="Google Shape;323;p25">
            <a:extLst>
              <a:ext uri="{FF2B5EF4-FFF2-40B4-BE49-F238E27FC236}">
                <a16:creationId xmlns:a16="http://schemas.microsoft.com/office/drawing/2014/main" id="{706353AD-ACA5-E1EE-B24E-148201E0700E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381898" y="144822"/>
            <a:ext cx="1424277" cy="142427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301;p25">
            <a:extLst>
              <a:ext uri="{FF2B5EF4-FFF2-40B4-BE49-F238E27FC236}">
                <a16:creationId xmlns:a16="http://schemas.microsoft.com/office/drawing/2014/main" id="{7B7FB87A-1630-D501-E8A0-D1B8D78E7B0F}"/>
              </a:ext>
            </a:extLst>
          </p:cNvPr>
          <p:cNvSpPr txBox="1"/>
          <p:nvPr/>
        </p:nvSpPr>
        <p:spPr>
          <a:xfrm>
            <a:off x="1008132" y="309127"/>
            <a:ext cx="8609155" cy="6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45725" rIns="91450" bIns="45725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</a:pPr>
            <a:r>
              <a:rPr lang="de-CH" sz="3600" b="1" i="0" u="none" strike="noStrike" cap="none" dirty="0">
                <a:solidFill>
                  <a:srgbClr val="254E96"/>
                </a:solidFill>
                <a:latin typeface="Calibri"/>
                <a:ea typeface="Calibri"/>
                <a:cs typeface="Calibri"/>
                <a:sym typeface="Calibri"/>
              </a:rPr>
              <a:t>Ports </a:t>
            </a:r>
            <a:r>
              <a:rPr lang="de-CH" sz="3600" b="1" i="0" u="none" strike="noStrike" cap="none" dirty="0" err="1">
                <a:solidFill>
                  <a:srgbClr val="254E96"/>
                </a:solidFill>
                <a:latin typeface="Calibri"/>
                <a:ea typeface="Calibri"/>
                <a:cs typeface="Calibri"/>
                <a:sym typeface="Calibri"/>
              </a:rPr>
              <a:t>placement</a:t>
            </a:r>
            <a:endParaRPr sz="3600" b="1" i="0" u="none" strike="noStrike" cap="none" dirty="0">
              <a:solidFill>
                <a:srgbClr val="254E9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" name="Google Shape;324;p25">
            <a:extLst>
              <a:ext uri="{FF2B5EF4-FFF2-40B4-BE49-F238E27FC236}">
                <a16:creationId xmlns:a16="http://schemas.microsoft.com/office/drawing/2014/main" id="{B3AD2DCA-CCBF-27FC-1425-24F86587800F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982" y="4953965"/>
            <a:ext cx="1878300" cy="1141414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70C79D5B-37C1-7A01-D530-22DDA5EEAF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0999" y="987957"/>
            <a:ext cx="3688594" cy="4907901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CB4E55CC-CFB6-BB79-672C-CF5C104F588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716099" y="1601444"/>
            <a:ext cx="4907901" cy="3680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0792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01;p25">
            <a:extLst>
              <a:ext uri="{FF2B5EF4-FFF2-40B4-BE49-F238E27FC236}">
                <a16:creationId xmlns:a16="http://schemas.microsoft.com/office/drawing/2014/main" id="{339BBFDE-E25F-A185-DBF5-DCA676E6B240}"/>
              </a:ext>
            </a:extLst>
          </p:cNvPr>
          <p:cNvSpPr txBox="1"/>
          <p:nvPr/>
        </p:nvSpPr>
        <p:spPr>
          <a:xfrm>
            <a:off x="1008132" y="309127"/>
            <a:ext cx="8609155" cy="6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45725" rIns="91450" bIns="45725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</a:pPr>
            <a:r>
              <a:rPr lang="de-CH" sz="3600" b="1" dirty="0">
                <a:solidFill>
                  <a:srgbClr val="254E96"/>
                </a:solidFill>
                <a:latin typeface="Calibri"/>
                <a:ea typeface="Calibri"/>
                <a:cs typeface="Calibri"/>
                <a:sym typeface="Calibri"/>
              </a:rPr>
              <a:t>La </a:t>
            </a:r>
            <a:r>
              <a:rPr lang="de-CH" sz="3600" b="1" dirty="0" err="1">
                <a:solidFill>
                  <a:srgbClr val="254E96"/>
                </a:solidFill>
                <a:latin typeface="Calibri"/>
                <a:ea typeface="Calibri"/>
                <a:cs typeface="Calibri"/>
                <a:sym typeface="Calibri"/>
              </a:rPr>
              <a:t>nostra</a:t>
            </a:r>
            <a:r>
              <a:rPr lang="de-CH" sz="3600" b="1" dirty="0">
                <a:solidFill>
                  <a:srgbClr val="254E9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de-CH" sz="3600" b="1" dirty="0" err="1">
                <a:solidFill>
                  <a:srgbClr val="254E96"/>
                </a:solidFill>
                <a:latin typeface="Calibri"/>
                <a:ea typeface="Calibri"/>
                <a:cs typeface="Calibri"/>
                <a:sym typeface="Calibri"/>
              </a:rPr>
              <a:t>esperienza</a:t>
            </a:r>
            <a:r>
              <a:rPr lang="de-CH" sz="3600" b="1" dirty="0">
                <a:solidFill>
                  <a:srgbClr val="254E96"/>
                </a:solidFill>
                <a:latin typeface="Calibri"/>
                <a:ea typeface="Calibri"/>
                <a:cs typeface="Calibri"/>
                <a:sym typeface="Calibri"/>
              </a:rPr>
              <a:t> (Gen 2024 – </a:t>
            </a:r>
            <a:r>
              <a:rPr lang="de-CH" sz="3600" b="1" dirty="0" err="1">
                <a:solidFill>
                  <a:srgbClr val="254E96"/>
                </a:solidFill>
                <a:latin typeface="Calibri"/>
                <a:ea typeface="Calibri"/>
                <a:cs typeface="Calibri"/>
                <a:sym typeface="Calibri"/>
              </a:rPr>
              <a:t>Giu</a:t>
            </a:r>
            <a:r>
              <a:rPr lang="de-CH" sz="3600" b="1" dirty="0">
                <a:solidFill>
                  <a:srgbClr val="254E96"/>
                </a:solidFill>
                <a:latin typeface="Calibri"/>
                <a:ea typeface="Calibri"/>
                <a:cs typeface="Calibri"/>
                <a:sym typeface="Calibri"/>
              </a:rPr>
              <a:t> 2025)</a:t>
            </a:r>
            <a:endParaRPr sz="3600" b="1" i="0" u="none" strike="noStrike" cap="none" dirty="0">
              <a:solidFill>
                <a:srgbClr val="254E9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Google Shape;323;p25">
            <a:extLst>
              <a:ext uri="{FF2B5EF4-FFF2-40B4-BE49-F238E27FC236}">
                <a16:creationId xmlns:a16="http://schemas.microsoft.com/office/drawing/2014/main" id="{F4E1388A-858F-AAEF-5032-68BC70F43C40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81898" y="144822"/>
            <a:ext cx="1424277" cy="142427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324;p25">
            <a:extLst>
              <a:ext uri="{FF2B5EF4-FFF2-40B4-BE49-F238E27FC236}">
                <a16:creationId xmlns:a16="http://schemas.microsoft.com/office/drawing/2014/main" id="{4F16ADF7-A2FC-4CAB-0F3C-A9F0C35116E2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8982" y="4953965"/>
            <a:ext cx="1878300" cy="114141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482E437F-2242-C3B4-748E-902A535FB015}"/>
              </a:ext>
            </a:extLst>
          </p:cNvPr>
          <p:cNvSpPr txBox="1"/>
          <p:nvPr/>
        </p:nvSpPr>
        <p:spPr>
          <a:xfrm>
            <a:off x="475488" y="1975104"/>
            <a:ext cx="108386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it-IT" sz="2800" b="1" dirty="0">
                <a:solidFill>
                  <a:srgbClr val="C00000"/>
                </a:solidFill>
              </a:rPr>
              <a:t> Studio di Learning Curve sull’intervento di Sleeve </a:t>
            </a:r>
            <a:r>
              <a:rPr lang="it-IT" sz="2800" b="1" dirty="0" err="1">
                <a:solidFill>
                  <a:srgbClr val="C00000"/>
                </a:solidFill>
              </a:rPr>
              <a:t>Gastrectomy</a:t>
            </a:r>
            <a:endParaRPr lang="it-IT" sz="2800" b="1" dirty="0">
              <a:solidFill>
                <a:srgbClr val="C00000"/>
              </a:solidFill>
            </a:endParaRPr>
          </a:p>
          <a:p>
            <a:r>
              <a:rPr lang="it-IT" sz="2800" b="1" dirty="0">
                <a:solidFill>
                  <a:srgbClr val="C00000"/>
                </a:solidFill>
              </a:rPr>
              <a:t>     </a:t>
            </a:r>
            <a:r>
              <a:rPr lang="it-IT" sz="2800" b="1" i="1" dirty="0">
                <a:solidFill>
                  <a:srgbClr val="C00000"/>
                </a:solidFill>
              </a:rPr>
              <a:t>(2 operatori, A.G vs A.Z.) – </a:t>
            </a:r>
            <a:r>
              <a:rPr lang="it-IT" sz="2800" b="1" i="1" u="sng" dirty="0">
                <a:solidFill>
                  <a:srgbClr val="C00000"/>
                </a:solidFill>
              </a:rPr>
              <a:t>181 pazienti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941D62B4-E5F9-C87A-B713-971C63D492AD}"/>
              </a:ext>
            </a:extLst>
          </p:cNvPr>
          <p:cNvSpPr txBox="1"/>
          <p:nvPr/>
        </p:nvSpPr>
        <p:spPr>
          <a:xfrm>
            <a:off x="475488" y="3381019"/>
            <a:ext cx="108386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it-IT" sz="2800" b="1" dirty="0">
                <a:solidFill>
                  <a:srgbClr val="C00000"/>
                </a:solidFill>
              </a:rPr>
              <a:t> Raccolta preliminare di dati sul Bypass Gastrico</a:t>
            </a:r>
          </a:p>
          <a:p>
            <a:r>
              <a:rPr lang="it-IT" sz="2800" b="1" dirty="0">
                <a:solidFill>
                  <a:srgbClr val="C00000"/>
                </a:solidFill>
              </a:rPr>
              <a:t>     </a:t>
            </a:r>
            <a:r>
              <a:rPr lang="it-IT" sz="2800" b="1" i="1" dirty="0">
                <a:solidFill>
                  <a:srgbClr val="C00000"/>
                </a:solidFill>
              </a:rPr>
              <a:t>(1 operatore, A.G.) – </a:t>
            </a:r>
            <a:r>
              <a:rPr lang="it-IT" sz="2800" b="1" i="1" u="sng" dirty="0">
                <a:solidFill>
                  <a:srgbClr val="C00000"/>
                </a:solidFill>
              </a:rPr>
              <a:t>33 pazienti</a:t>
            </a:r>
          </a:p>
        </p:txBody>
      </p:sp>
    </p:spTree>
    <p:extLst>
      <p:ext uri="{BB962C8B-B14F-4D97-AF65-F5344CB8AC3E}">
        <p14:creationId xmlns:p14="http://schemas.microsoft.com/office/powerpoint/2010/main" val="1214926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01;p25">
            <a:extLst>
              <a:ext uri="{FF2B5EF4-FFF2-40B4-BE49-F238E27FC236}">
                <a16:creationId xmlns:a16="http://schemas.microsoft.com/office/drawing/2014/main" id="{339BBFDE-E25F-A185-DBF5-DCA676E6B240}"/>
              </a:ext>
            </a:extLst>
          </p:cNvPr>
          <p:cNvSpPr txBox="1"/>
          <p:nvPr/>
        </p:nvSpPr>
        <p:spPr>
          <a:xfrm>
            <a:off x="1008132" y="309127"/>
            <a:ext cx="8609155" cy="6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45725" rIns="91450" bIns="45725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</a:pPr>
            <a:r>
              <a:rPr lang="de-CH" sz="3600" b="1" dirty="0" err="1">
                <a:solidFill>
                  <a:srgbClr val="254E96"/>
                </a:solidFill>
                <a:latin typeface="Calibri"/>
                <a:ea typeface="Calibri"/>
                <a:cs typeface="Calibri"/>
                <a:sym typeface="Calibri"/>
              </a:rPr>
              <a:t>Sleeve</a:t>
            </a:r>
            <a:r>
              <a:rPr lang="de-CH" sz="3600" b="1" dirty="0">
                <a:solidFill>
                  <a:srgbClr val="254E9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de-CH" sz="3600" b="1" dirty="0" err="1">
                <a:solidFill>
                  <a:srgbClr val="254E96"/>
                </a:solidFill>
                <a:latin typeface="Calibri"/>
                <a:ea typeface="Calibri"/>
                <a:cs typeface="Calibri"/>
                <a:sym typeface="Calibri"/>
              </a:rPr>
              <a:t>Gastrectomy</a:t>
            </a:r>
            <a:r>
              <a:rPr lang="de-CH" sz="3600" b="1" dirty="0">
                <a:solidFill>
                  <a:srgbClr val="254E96"/>
                </a:solidFill>
                <a:latin typeface="Calibri"/>
                <a:ea typeface="Calibri"/>
                <a:cs typeface="Calibri"/>
                <a:sym typeface="Calibri"/>
              </a:rPr>
              <a:t> (181 </a:t>
            </a:r>
            <a:r>
              <a:rPr lang="de-CH" sz="3600" b="1" dirty="0" err="1">
                <a:solidFill>
                  <a:srgbClr val="254E96"/>
                </a:solidFill>
                <a:latin typeface="Calibri"/>
                <a:ea typeface="Calibri"/>
                <a:cs typeface="Calibri"/>
                <a:sym typeface="Calibri"/>
              </a:rPr>
              <a:t>pts</a:t>
            </a:r>
            <a:r>
              <a:rPr lang="de-CH" sz="3600" b="1" dirty="0">
                <a:solidFill>
                  <a:srgbClr val="254E96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sz="3600" b="1" i="0" u="none" strike="noStrike" cap="none" dirty="0">
              <a:solidFill>
                <a:srgbClr val="254E9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Google Shape;323;p25">
            <a:extLst>
              <a:ext uri="{FF2B5EF4-FFF2-40B4-BE49-F238E27FC236}">
                <a16:creationId xmlns:a16="http://schemas.microsoft.com/office/drawing/2014/main" id="{F4E1388A-858F-AAEF-5032-68BC70F43C40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81898" y="144822"/>
            <a:ext cx="1424277" cy="142427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324;p25">
            <a:extLst>
              <a:ext uri="{FF2B5EF4-FFF2-40B4-BE49-F238E27FC236}">
                <a16:creationId xmlns:a16="http://schemas.microsoft.com/office/drawing/2014/main" id="{4F16ADF7-A2FC-4CAB-0F3C-A9F0C35116E2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8982" y="4953965"/>
            <a:ext cx="1878300" cy="1141414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4" name="Tabella 3">
            <a:extLst>
              <a:ext uri="{FF2B5EF4-FFF2-40B4-BE49-F238E27FC236}">
                <a16:creationId xmlns:a16="http://schemas.microsoft.com/office/drawing/2014/main" id="{D6F70858-4539-FD92-301B-A52BFAA5B6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6733387"/>
              </p:ext>
            </p:extLst>
          </p:nvPr>
        </p:nvGraphicFramePr>
        <p:xfrm>
          <a:off x="219456" y="1449668"/>
          <a:ext cx="10863071" cy="1671485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4783276">
                  <a:extLst>
                    <a:ext uri="{9D8B030D-6E8A-4147-A177-3AD203B41FA5}">
                      <a16:colId xmlns:a16="http://schemas.microsoft.com/office/drawing/2014/main" val="1700687433"/>
                    </a:ext>
                  </a:extLst>
                </a:gridCol>
                <a:gridCol w="1995476">
                  <a:extLst>
                    <a:ext uri="{9D8B030D-6E8A-4147-A177-3AD203B41FA5}">
                      <a16:colId xmlns:a16="http://schemas.microsoft.com/office/drawing/2014/main" val="240908676"/>
                    </a:ext>
                  </a:extLst>
                </a:gridCol>
                <a:gridCol w="2196184">
                  <a:extLst>
                    <a:ext uri="{9D8B030D-6E8A-4147-A177-3AD203B41FA5}">
                      <a16:colId xmlns:a16="http://schemas.microsoft.com/office/drawing/2014/main" val="396520141"/>
                    </a:ext>
                  </a:extLst>
                </a:gridCol>
                <a:gridCol w="1888135">
                  <a:extLst>
                    <a:ext uri="{9D8B030D-6E8A-4147-A177-3AD203B41FA5}">
                      <a16:colId xmlns:a16="http://schemas.microsoft.com/office/drawing/2014/main" val="3231164326"/>
                    </a:ext>
                  </a:extLst>
                </a:gridCol>
              </a:tblGrid>
              <a:tr h="460464">
                <a:tc>
                  <a:txBody>
                    <a:bodyPr/>
                    <a:lstStyle/>
                    <a:p>
                      <a:r>
                        <a:rPr lang="it-IT" sz="2400" i="1" dirty="0"/>
                        <a:t>Timing di studio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i="1" dirty="0"/>
                        <a:t>Tot 181 (BMI)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i="1" dirty="0"/>
                        <a:t>A.G. 137 (BMI)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i="1" dirty="0"/>
                        <a:t>A.Z. 44 (BMI)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1696261"/>
                  </a:ext>
                </a:extLst>
              </a:tr>
              <a:tr h="4059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 dirty="0">
                          <a:effectLst/>
                        </a:rPr>
                        <a:t>I° intervallo: gennaio 2024 &gt; giugno 2024</a:t>
                      </a:r>
                      <a:endParaRPr lang="it-IT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48 </a:t>
                      </a:r>
                      <a:r>
                        <a:rPr lang="it-IT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it-IT" sz="1600" dirty="0">
                          <a:effectLst/>
                        </a:rPr>
                        <a:t>42.64±4.60</a:t>
                      </a:r>
                      <a:r>
                        <a:rPr lang="it-IT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 </a:t>
                      </a:r>
                      <a:r>
                        <a:rPr lang="it-IT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it-IT" sz="1600" dirty="0">
                          <a:effectLst/>
                        </a:rPr>
                        <a:t>42.42±7.63)</a:t>
                      </a:r>
                      <a:endParaRPr lang="it-IT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0903005"/>
                  </a:ext>
                </a:extLst>
              </a:tr>
              <a:tr h="4059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 dirty="0">
                          <a:effectLst/>
                        </a:rPr>
                        <a:t>II° intervallo: luglio 2024 &gt; dicembre 2024</a:t>
                      </a:r>
                      <a:endParaRPr lang="it-IT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 </a:t>
                      </a:r>
                      <a:r>
                        <a:rPr lang="it-IT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it-IT" sz="1600" dirty="0">
                          <a:effectLst/>
                        </a:rPr>
                        <a:t>47.67±8.27)</a:t>
                      </a:r>
                      <a:endParaRPr lang="it-IT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 </a:t>
                      </a:r>
                      <a:r>
                        <a:rPr lang="it-IT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it-IT" sz="1600" dirty="0">
                          <a:effectLst/>
                        </a:rPr>
                        <a:t>46.75±6.90)</a:t>
                      </a:r>
                      <a:endParaRPr lang="it-IT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8238676"/>
                  </a:ext>
                </a:extLst>
              </a:tr>
              <a:tr h="39906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000" dirty="0">
                          <a:effectLst/>
                        </a:rPr>
                        <a:t>III° intervallo: gennaio 2025 &gt; giugno 2025</a:t>
                      </a:r>
                      <a:endParaRPr lang="it-IT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54 </a:t>
                      </a:r>
                      <a:r>
                        <a:rPr lang="it-IT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it-IT" sz="1600" dirty="0">
                          <a:effectLst/>
                        </a:rPr>
                        <a:t>49.35±6.53)</a:t>
                      </a:r>
                      <a:endParaRPr lang="it-IT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 </a:t>
                      </a:r>
                      <a:r>
                        <a:rPr lang="it-IT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it-IT" sz="1600" dirty="0">
                          <a:effectLst/>
                        </a:rPr>
                        <a:t>49.33±10.49</a:t>
                      </a:r>
                      <a:r>
                        <a:rPr lang="it-IT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1994454"/>
                  </a:ext>
                </a:extLst>
              </a:tr>
            </a:tbl>
          </a:graphicData>
        </a:graphic>
      </p:graphicFrame>
      <p:pic>
        <p:nvPicPr>
          <p:cNvPr id="9" name="Immagine 8">
            <a:extLst>
              <a:ext uri="{FF2B5EF4-FFF2-40B4-BE49-F238E27FC236}">
                <a16:creationId xmlns:a16="http://schemas.microsoft.com/office/drawing/2014/main" id="{D5965A35-E94E-89C0-965A-74BC1B3E086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2162" y="3290887"/>
            <a:ext cx="7567676" cy="2804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2829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01;p25">
            <a:extLst>
              <a:ext uri="{FF2B5EF4-FFF2-40B4-BE49-F238E27FC236}">
                <a16:creationId xmlns:a16="http://schemas.microsoft.com/office/drawing/2014/main" id="{339BBFDE-E25F-A185-DBF5-DCA676E6B240}"/>
              </a:ext>
            </a:extLst>
          </p:cNvPr>
          <p:cNvSpPr txBox="1"/>
          <p:nvPr/>
        </p:nvSpPr>
        <p:spPr>
          <a:xfrm>
            <a:off x="1008132" y="309127"/>
            <a:ext cx="8609155" cy="6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45725" rIns="91450" bIns="45725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</a:pPr>
            <a:r>
              <a:rPr lang="de-CH" sz="3600" b="1" dirty="0" err="1">
                <a:solidFill>
                  <a:srgbClr val="254E96"/>
                </a:solidFill>
                <a:latin typeface="Calibri"/>
                <a:ea typeface="Calibri"/>
                <a:cs typeface="Calibri"/>
                <a:sym typeface="Calibri"/>
              </a:rPr>
              <a:t>Sleeve</a:t>
            </a:r>
            <a:r>
              <a:rPr lang="de-CH" sz="3600" b="1" dirty="0">
                <a:solidFill>
                  <a:srgbClr val="254E9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de-CH" sz="3600" b="1" dirty="0" err="1">
                <a:solidFill>
                  <a:srgbClr val="254E96"/>
                </a:solidFill>
                <a:latin typeface="Calibri"/>
                <a:ea typeface="Calibri"/>
                <a:cs typeface="Calibri"/>
                <a:sym typeface="Calibri"/>
              </a:rPr>
              <a:t>Gastrectomy</a:t>
            </a:r>
            <a:r>
              <a:rPr lang="de-CH" sz="3600" b="1" dirty="0">
                <a:solidFill>
                  <a:srgbClr val="254E96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de-CH" sz="3600" b="1" dirty="0" err="1">
                <a:solidFill>
                  <a:srgbClr val="254E96"/>
                </a:solidFill>
                <a:latin typeface="Calibri"/>
                <a:ea typeface="Calibri"/>
                <a:cs typeface="Calibri"/>
                <a:sym typeface="Calibri"/>
              </a:rPr>
              <a:t>Console</a:t>
            </a:r>
            <a:r>
              <a:rPr lang="de-CH" sz="3600" b="1" dirty="0">
                <a:solidFill>
                  <a:srgbClr val="254E96"/>
                </a:solidFill>
                <a:latin typeface="Calibri"/>
                <a:ea typeface="Calibri"/>
                <a:cs typeface="Calibri"/>
                <a:sym typeface="Calibri"/>
              </a:rPr>
              <a:t> Time)</a:t>
            </a:r>
            <a:endParaRPr sz="3600" b="1" i="0" u="none" strike="noStrike" cap="none" dirty="0">
              <a:solidFill>
                <a:srgbClr val="254E9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Google Shape;323;p25">
            <a:extLst>
              <a:ext uri="{FF2B5EF4-FFF2-40B4-BE49-F238E27FC236}">
                <a16:creationId xmlns:a16="http://schemas.microsoft.com/office/drawing/2014/main" id="{F4E1388A-858F-AAEF-5032-68BC70F43C40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81898" y="144822"/>
            <a:ext cx="1424277" cy="142427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324;p25">
            <a:extLst>
              <a:ext uri="{FF2B5EF4-FFF2-40B4-BE49-F238E27FC236}">
                <a16:creationId xmlns:a16="http://schemas.microsoft.com/office/drawing/2014/main" id="{4F16ADF7-A2FC-4CAB-0F3C-A9F0C35116E2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8982" y="4953965"/>
            <a:ext cx="1878300" cy="114141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5ED1D002-C096-3860-3602-37E320BF0AC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980" y="1386078"/>
            <a:ext cx="4749800" cy="3695700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0FF062EE-FBC2-C597-F3F5-AFCDD53B0F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0668" y="1838452"/>
            <a:ext cx="6438724" cy="2790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D2DB65E7-C57C-FCC9-BB0F-52C08CE18AE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563" y="1386078"/>
            <a:ext cx="4749800" cy="3695700"/>
          </a:xfrm>
          <a:prstGeom prst="rect">
            <a:avLst/>
          </a:prstGeom>
        </p:spPr>
      </p:pic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35AA0280-2CC9-7F62-FE36-CE1ABD5543EF}"/>
              </a:ext>
            </a:extLst>
          </p:cNvPr>
          <p:cNvSpPr txBox="1"/>
          <p:nvPr/>
        </p:nvSpPr>
        <p:spPr>
          <a:xfrm>
            <a:off x="8747760" y="2606965"/>
            <a:ext cx="379171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it-IT" sz="1400" b="0" i="0" u="none" strike="noStrike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Media Europea (Dati App Intuitive)</a:t>
            </a:r>
            <a:endParaRPr lang="it-IT" sz="1400" b="0" dirty="0">
              <a:effectLst/>
            </a:endParaRPr>
          </a:p>
        </p:txBody>
      </p:sp>
      <p:cxnSp>
        <p:nvCxnSpPr>
          <p:cNvPr id="19" name="Connettore 1 18">
            <a:extLst>
              <a:ext uri="{FF2B5EF4-FFF2-40B4-BE49-F238E27FC236}">
                <a16:creationId xmlns:a16="http://schemas.microsoft.com/office/drawing/2014/main" id="{2130A513-D9B8-60C0-7C60-4CC9F8DEE95C}"/>
              </a:ext>
            </a:extLst>
          </p:cNvPr>
          <p:cNvCxnSpPr/>
          <p:nvPr/>
        </p:nvCxnSpPr>
        <p:spPr>
          <a:xfrm>
            <a:off x="5876544" y="2987040"/>
            <a:ext cx="5742432" cy="0"/>
          </a:xfrm>
          <a:prstGeom prst="line">
            <a:avLst/>
          </a:prstGeom>
          <a:ln w="190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7321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01;p25">
            <a:extLst>
              <a:ext uri="{FF2B5EF4-FFF2-40B4-BE49-F238E27FC236}">
                <a16:creationId xmlns:a16="http://schemas.microsoft.com/office/drawing/2014/main" id="{339BBFDE-E25F-A185-DBF5-DCA676E6B240}"/>
              </a:ext>
            </a:extLst>
          </p:cNvPr>
          <p:cNvSpPr txBox="1"/>
          <p:nvPr/>
        </p:nvSpPr>
        <p:spPr>
          <a:xfrm>
            <a:off x="1008132" y="309127"/>
            <a:ext cx="8609155" cy="6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45725" rIns="91450" bIns="45725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</a:pPr>
            <a:r>
              <a:rPr lang="de-CH" sz="3600" b="1" dirty="0" err="1">
                <a:solidFill>
                  <a:srgbClr val="254E96"/>
                </a:solidFill>
                <a:latin typeface="Calibri"/>
                <a:ea typeface="Calibri"/>
                <a:cs typeface="Calibri"/>
                <a:sym typeface="Calibri"/>
              </a:rPr>
              <a:t>Sleeve</a:t>
            </a:r>
            <a:r>
              <a:rPr lang="de-CH" sz="3600" b="1" dirty="0">
                <a:solidFill>
                  <a:srgbClr val="254E9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de-CH" sz="3600" b="1" dirty="0" err="1">
                <a:solidFill>
                  <a:srgbClr val="254E96"/>
                </a:solidFill>
                <a:latin typeface="Calibri"/>
                <a:ea typeface="Calibri"/>
                <a:cs typeface="Calibri"/>
                <a:sym typeface="Calibri"/>
              </a:rPr>
              <a:t>Gastrectomy</a:t>
            </a:r>
            <a:r>
              <a:rPr lang="de-CH" sz="3600" b="1" dirty="0">
                <a:solidFill>
                  <a:srgbClr val="254E96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de-CH" sz="3600" b="1" dirty="0" err="1">
                <a:solidFill>
                  <a:srgbClr val="254E96"/>
                </a:solidFill>
                <a:latin typeface="Calibri"/>
                <a:ea typeface="Calibri"/>
                <a:cs typeface="Calibri"/>
                <a:sym typeface="Calibri"/>
              </a:rPr>
              <a:t>Console</a:t>
            </a:r>
            <a:r>
              <a:rPr lang="de-CH" sz="3600" b="1" dirty="0">
                <a:solidFill>
                  <a:srgbClr val="254E96"/>
                </a:solidFill>
                <a:latin typeface="Calibri"/>
                <a:ea typeface="Calibri"/>
                <a:cs typeface="Calibri"/>
                <a:sym typeface="Calibri"/>
              </a:rPr>
              <a:t> Time)</a:t>
            </a:r>
            <a:endParaRPr sz="3600" b="1" i="0" u="none" strike="noStrike" cap="none" dirty="0">
              <a:solidFill>
                <a:srgbClr val="254E9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Google Shape;323;p25">
            <a:extLst>
              <a:ext uri="{FF2B5EF4-FFF2-40B4-BE49-F238E27FC236}">
                <a16:creationId xmlns:a16="http://schemas.microsoft.com/office/drawing/2014/main" id="{F4E1388A-858F-AAEF-5032-68BC70F43C40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81898" y="144822"/>
            <a:ext cx="1424277" cy="142427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324;p25">
            <a:extLst>
              <a:ext uri="{FF2B5EF4-FFF2-40B4-BE49-F238E27FC236}">
                <a16:creationId xmlns:a16="http://schemas.microsoft.com/office/drawing/2014/main" id="{4F16ADF7-A2FC-4CAB-0F3C-A9F0C35116E2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8982" y="4953965"/>
            <a:ext cx="1878300" cy="11414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51D6203C-C657-FB8B-E081-8BC4BE54792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746" y="1061418"/>
            <a:ext cx="5298133" cy="3168491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7148DF95-9ED7-C6D9-02DD-DCE56C50EDE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9561" y="1078738"/>
            <a:ext cx="4838700" cy="3060700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6C533A4E-7CA6-E416-F830-1799B42D88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0027" y="4400597"/>
            <a:ext cx="10082784" cy="1729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5098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01;p25">
            <a:extLst>
              <a:ext uri="{FF2B5EF4-FFF2-40B4-BE49-F238E27FC236}">
                <a16:creationId xmlns:a16="http://schemas.microsoft.com/office/drawing/2014/main" id="{339BBFDE-E25F-A185-DBF5-DCA676E6B240}"/>
              </a:ext>
            </a:extLst>
          </p:cNvPr>
          <p:cNvSpPr txBox="1"/>
          <p:nvPr/>
        </p:nvSpPr>
        <p:spPr>
          <a:xfrm>
            <a:off x="1008132" y="309127"/>
            <a:ext cx="8609155" cy="6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45725" rIns="91450" bIns="45725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</a:pPr>
            <a:r>
              <a:rPr lang="de-CH" sz="3600" b="1" dirty="0" err="1">
                <a:solidFill>
                  <a:srgbClr val="254E96"/>
                </a:solidFill>
                <a:latin typeface="Calibri"/>
                <a:ea typeface="Calibri"/>
                <a:cs typeface="Calibri"/>
                <a:sym typeface="Calibri"/>
              </a:rPr>
              <a:t>Sleeve</a:t>
            </a:r>
            <a:r>
              <a:rPr lang="de-CH" sz="3600" b="1" dirty="0">
                <a:solidFill>
                  <a:srgbClr val="254E9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de-CH" sz="3600" b="1" dirty="0" err="1">
                <a:solidFill>
                  <a:srgbClr val="254E96"/>
                </a:solidFill>
                <a:latin typeface="Calibri"/>
                <a:ea typeface="Calibri"/>
                <a:cs typeface="Calibri"/>
                <a:sym typeface="Calibri"/>
              </a:rPr>
              <a:t>Gastrectomy</a:t>
            </a:r>
            <a:r>
              <a:rPr lang="de-CH" sz="3600" b="1" dirty="0">
                <a:solidFill>
                  <a:srgbClr val="254E96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de-CH" sz="3600" b="1" dirty="0" err="1">
                <a:solidFill>
                  <a:srgbClr val="254E96"/>
                </a:solidFill>
                <a:latin typeface="Calibri"/>
                <a:ea typeface="Calibri"/>
                <a:cs typeface="Calibri"/>
                <a:sym typeface="Calibri"/>
              </a:rPr>
              <a:t>Console</a:t>
            </a:r>
            <a:r>
              <a:rPr lang="de-CH" sz="3600" b="1" dirty="0">
                <a:solidFill>
                  <a:srgbClr val="254E96"/>
                </a:solidFill>
                <a:latin typeface="Calibri"/>
                <a:ea typeface="Calibri"/>
                <a:cs typeface="Calibri"/>
                <a:sym typeface="Calibri"/>
              </a:rPr>
              <a:t> Time)</a:t>
            </a:r>
            <a:endParaRPr sz="3600" b="1" i="0" u="none" strike="noStrike" cap="none" dirty="0">
              <a:solidFill>
                <a:srgbClr val="254E9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Google Shape;323;p25">
            <a:extLst>
              <a:ext uri="{FF2B5EF4-FFF2-40B4-BE49-F238E27FC236}">
                <a16:creationId xmlns:a16="http://schemas.microsoft.com/office/drawing/2014/main" id="{F4E1388A-858F-AAEF-5032-68BC70F43C40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81898" y="144822"/>
            <a:ext cx="1424277" cy="142427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324;p25">
            <a:extLst>
              <a:ext uri="{FF2B5EF4-FFF2-40B4-BE49-F238E27FC236}">
                <a16:creationId xmlns:a16="http://schemas.microsoft.com/office/drawing/2014/main" id="{4F16ADF7-A2FC-4CAB-0F3C-A9F0C35116E2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8982" y="4953965"/>
            <a:ext cx="1878300" cy="1141414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EA088644-117E-AD86-B4BC-E76A7FFFCD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69099"/>
            <a:ext cx="12192000" cy="219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28EA535A-8390-3762-17B4-B12F8B205A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704" y="4136392"/>
            <a:ext cx="10070592" cy="483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6068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01;p25">
            <a:extLst>
              <a:ext uri="{FF2B5EF4-FFF2-40B4-BE49-F238E27FC236}">
                <a16:creationId xmlns:a16="http://schemas.microsoft.com/office/drawing/2014/main" id="{339BBFDE-E25F-A185-DBF5-DCA676E6B240}"/>
              </a:ext>
            </a:extLst>
          </p:cNvPr>
          <p:cNvSpPr txBox="1"/>
          <p:nvPr/>
        </p:nvSpPr>
        <p:spPr>
          <a:xfrm>
            <a:off x="1008132" y="309127"/>
            <a:ext cx="8609155" cy="6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45725" rIns="91450" bIns="45725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</a:pPr>
            <a:r>
              <a:rPr lang="de-CH" sz="3600" b="1" dirty="0" err="1">
                <a:solidFill>
                  <a:srgbClr val="254E96"/>
                </a:solidFill>
                <a:latin typeface="Calibri"/>
                <a:ea typeface="Calibri"/>
                <a:cs typeface="Calibri"/>
                <a:sym typeface="Calibri"/>
              </a:rPr>
              <a:t>Efficacia</a:t>
            </a:r>
            <a:r>
              <a:rPr lang="de-CH" sz="3600" b="1" dirty="0">
                <a:solidFill>
                  <a:srgbClr val="254E9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de-CH" sz="3600" b="1" dirty="0" err="1">
                <a:solidFill>
                  <a:srgbClr val="254E96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r>
              <a:rPr lang="de-CH" sz="3600" b="1" dirty="0">
                <a:solidFill>
                  <a:srgbClr val="254E9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de-CH" sz="3600" b="1" dirty="0" err="1">
                <a:solidFill>
                  <a:srgbClr val="254E96"/>
                </a:solidFill>
                <a:latin typeface="Calibri"/>
                <a:ea typeface="Calibri"/>
                <a:cs typeface="Calibri"/>
                <a:sym typeface="Calibri"/>
              </a:rPr>
              <a:t>sicurezza</a:t>
            </a:r>
            <a:r>
              <a:rPr lang="de-CH" sz="3600" b="1" dirty="0">
                <a:solidFill>
                  <a:srgbClr val="254E96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de-CH" sz="3600" b="1" i="1" dirty="0" err="1">
                <a:solidFill>
                  <a:srgbClr val="254E96"/>
                </a:solidFill>
                <a:latin typeface="Calibri"/>
                <a:ea typeface="Calibri"/>
                <a:cs typeface="Calibri"/>
                <a:sym typeface="Calibri"/>
              </a:rPr>
              <a:t>Sleeve</a:t>
            </a:r>
            <a:r>
              <a:rPr lang="de-CH" sz="3600" b="1" i="1" dirty="0">
                <a:solidFill>
                  <a:srgbClr val="254E9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de-CH" sz="3600" b="1" i="1" dirty="0" err="1">
                <a:solidFill>
                  <a:srgbClr val="254E96"/>
                </a:solidFill>
                <a:latin typeface="Calibri"/>
                <a:ea typeface="Calibri"/>
                <a:cs typeface="Calibri"/>
                <a:sym typeface="Calibri"/>
              </a:rPr>
              <a:t>Gastrectomy</a:t>
            </a:r>
            <a:r>
              <a:rPr lang="de-CH" sz="3600" b="1" dirty="0">
                <a:solidFill>
                  <a:srgbClr val="254E96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sz="3600" b="1" i="0" u="none" strike="noStrike" cap="none" dirty="0">
              <a:solidFill>
                <a:srgbClr val="254E9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Google Shape;323;p25">
            <a:extLst>
              <a:ext uri="{FF2B5EF4-FFF2-40B4-BE49-F238E27FC236}">
                <a16:creationId xmlns:a16="http://schemas.microsoft.com/office/drawing/2014/main" id="{F4E1388A-858F-AAEF-5032-68BC70F43C40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81898" y="144822"/>
            <a:ext cx="1424277" cy="142427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324;p25">
            <a:extLst>
              <a:ext uri="{FF2B5EF4-FFF2-40B4-BE49-F238E27FC236}">
                <a16:creationId xmlns:a16="http://schemas.microsoft.com/office/drawing/2014/main" id="{4F16ADF7-A2FC-4CAB-0F3C-A9F0C35116E2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8982" y="4953965"/>
            <a:ext cx="1878300" cy="114141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9103CF52-0F9E-D1BE-1BF0-8D9BF8408C1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260" y="1569099"/>
            <a:ext cx="5330212" cy="3004225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EF3B46A9-3BAC-E11F-ECA2-7C4085405F4A}"/>
              </a:ext>
            </a:extLst>
          </p:cNvPr>
          <p:cNvSpPr txBox="1"/>
          <p:nvPr/>
        </p:nvSpPr>
        <p:spPr>
          <a:xfrm>
            <a:off x="508260" y="4584633"/>
            <a:ext cx="18783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i="1" dirty="0">
                <a:solidFill>
                  <a:srgbClr val="2E3D92"/>
                </a:solidFill>
              </a:rPr>
              <a:t>Sec </a:t>
            </a:r>
            <a:r>
              <a:rPr lang="it-IT" sz="1600" b="1" i="1" dirty="0" err="1">
                <a:solidFill>
                  <a:srgbClr val="2E3D92"/>
                </a:solidFill>
              </a:rPr>
              <a:t>Clavien</a:t>
            </a:r>
            <a:r>
              <a:rPr lang="it-IT" sz="1600" b="1" i="1" dirty="0">
                <a:solidFill>
                  <a:srgbClr val="2E3D92"/>
                </a:solidFill>
              </a:rPr>
              <a:t>-Dindo</a:t>
            </a:r>
          </a:p>
        </p:txBody>
      </p:sp>
      <p:cxnSp>
        <p:nvCxnSpPr>
          <p:cNvPr id="9" name="Connettore 2 8">
            <a:extLst>
              <a:ext uri="{FF2B5EF4-FFF2-40B4-BE49-F238E27FC236}">
                <a16:creationId xmlns:a16="http://schemas.microsoft.com/office/drawing/2014/main" id="{B429B63B-5259-DEDF-F376-0DB32CC480C8}"/>
              </a:ext>
            </a:extLst>
          </p:cNvPr>
          <p:cNvCxnSpPr>
            <a:cxnSpLocks/>
          </p:cNvCxnSpPr>
          <p:nvPr/>
        </p:nvCxnSpPr>
        <p:spPr>
          <a:xfrm>
            <a:off x="6096000" y="2133600"/>
            <a:ext cx="128016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2 11">
            <a:extLst>
              <a:ext uri="{FF2B5EF4-FFF2-40B4-BE49-F238E27FC236}">
                <a16:creationId xmlns:a16="http://schemas.microsoft.com/office/drawing/2014/main" id="{23F0119B-F2DA-D68A-A719-F18A95B46C52}"/>
              </a:ext>
            </a:extLst>
          </p:cNvPr>
          <p:cNvCxnSpPr>
            <a:cxnSpLocks/>
          </p:cNvCxnSpPr>
          <p:nvPr/>
        </p:nvCxnSpPr>
        <p:spPr>
          <a:xfrm>
            <a:off x="6096000" y="2731008"/>
            <a:ext cx="128016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2 12">
            <a:extLst>
              <a:ext uri="{FF2B5EF4-FFF2-40B4-BE49-F238E27FC236}">
                <a16:creationId xmlns:a16="http://schemas.microsoft.com/office/drawing/2014/main" id="{D5366FAC-7123-90EA-EBD8-930687A55C66}"/>
              </a:ext>
            </a:extLst>
          </p:cNvPr>
          <p:cNvCxnSpPr>
            <a:cxnSpLocks/>
          </p:cNvCxnSpPr>
          <p:nvPr/>
        </p:nvCxnSpPr>
        <p:spPr>
          <a:xfrm>
            <a:off x="6096000" y="3480816"/>
            <a:ext cx="128016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61132EA9-F59C-73FC-9EEB-60451A760CB1}"/>
              </a:ext>
            </a:extLst>
          </p:cNvPr>
          <p:cNvSpPr txBox="1"/>
          <p:nvPr/>
        </p:nvSpPr>
        <p:spPr>
          <a:xfrm>
            <a:off x="7985760" y="3296150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2E3D92"/>
                </a:solidFill>
              </a:rPr>
              <a:t>2 </a:t>
            </a:r>
            <a:r>
              <a:rPr lang="it-IT" b="1" dirty="0" err="1">
                <a:solidFill>
                  <a:srgbClr val="2E3D92"/>
                </a:solidFill>
              </a:rPr>
              <a:t>ri</a:t>
            </a:r>
            <a:r>
              <a:rPr lang="it-IT" b="1" dirty="0">
                <a:solidFill>
                  <a:srgbClr val="2E3D92"/>
                </a:solidFill>
              </a:rPr>
              <a:t>-operati per emoperitoneo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E5ED3D26-7EA1-DF51-5D29-AB0D4DA66D09}"/>
              </a:ext>
            </a:extLst>
          </p:cNvPr>
          <p:cNvSpPr txBox="1"/>
          <p:nvPr/>
        </p:nvSpPr>
        <p:spPr>
          <a:xfrm>
            <a:off x="7985760" y="2546342"/>
            <a:ext cx="3389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2E3D92"/>
                </a:solidFill>
              </a:rPr>
              <a:t>1 sanguinamento con trasfusione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EBB086A5-2F05-27BC-B15B-FA61871F70FC}"/>
              </a:ext>
            </a:extLst>
          </p:cNvPr>
          <p:cNvSpPr txBox="1"/>
          <p:nvPr/>
        </p:nvSpPr>
        <p:spPr>
          <a:xfrm>
            <a:off x="7985759" y="1810893"/>
            <a:ext cx="38204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2E3D92"/>
                </a:solidFill>
              </a:rPr>
              <a:t>1 </a:t>
            </a:r>
            <a:r>
              <a:rPr lang="it-IT" b="1" dirty="0" err="1">
                <a:solidFill>
                  <a:srgbClr val="2E3D92"/>
                </a:solidFill>
              </a:rPr>
              <a:t>ri</a:t>
            </a:r>
            <a:r>
              <a:rPr lang="it-IT" b="1" dirty="0">
                <a:solidFill>
                  <a:srgbClr val="2E3D92"/>
                </a:solidFill>
              </a:rPr>
              <a:t>-ammissione per infezione di ferita</a:t>
            </a:r>
          </a:p>
          <a:p>
            <a:r>
              <a:rPr lang="it-IT" b="1" dirty="0">
                <a:solidFill>
                  <a:srgbClr val="2E3D92"/>
                </a:solidFill>
              </a:rPr>
              <a:t>1 </a:t>
            </a:r>
            <a:r>
              <a:rPr lang="it-IT" b="1" dirty="0" err="1">
                <a:solidFill>
                  <a:srgbClr val="2E3D92"/>
                </a:solidFill>
              </a:rPr>
              <a:t>ri</a:t>
            </a:r>
            <a:r>
              <a:rPr lang="it-IT" b="1" dirty="0">
                <a:solidFill>
                  <a:srgbClr val="2E3D92"/>
                </a:solidFill>
              </a:rPr>
              <a:t>-ammissione per disfagia</a:t>
            </a:r>
          </a:p>
        </p:txBody>
      </p:sp>
      <p:cxnSp>
        <p:nvCxnSpPr>
          <p:cNvPr id="18" name="Connettore 1 17">
            <a:extLst>
              <a:ext uri="{FF2B5EF4-FFF2-40B4-BE49-F238E27FC236}">
                <a16:creationId xmlns:a16="http://schemas.microsoft.com/office/drawing/2014/main" id="{F00B34A5-8EB8-29CC-90B1-5FFF44D2810D}"/>
              </a:ext>
            </a:extLst>
          </p:cNvPr>
          <p:cNvCxnSpPr/>
          <p:nvPr/>
        </p:nvCxnSpPr>
        <p:spPr>
          <a:xfrm>
            <a:off x="7851648" y="4376928"/>
            <a:ext cx="3438144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40D89F16-7500-7A80-50B5-8782B3250E69}"/>
              </a:ext>
            </a:extLst>
          </p:cNvPr>
          <p:cNvSpPr txBox="1"/>
          <p:nvPr/>
        </p:nvSpPr>
        <p:spPr>
          <a:xfrm>
            <a:off x="7985760" y="4769299"/>
            <a:ext cx="36979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2E3D92"/>
                </a:solidFill>
              </a:rPr>
              <a:t>0% di fistole</a:t>
            </a:r>
          </a:p>
          <a:p>
            <a:r>
              <a:rPr lang="it-IT" b="1" dirty="0">
                <a:solidFill>
                  <a:srgbClr val="2E3D92"/>
                </a:solidFill>
              </a:rPr>
              <a:t>0% di conversione a VLS</a:t>
            </a:r>
          </a:p>
          <a:p>
            <a:endParaRPr lang="it-IT" b="1" dirty="0">
              <a:solidFill>
                <a:srgbClr val="2E3D92"/>
              </a:solidFill>
            </a:endParaRPr>
          </a:p>
          <a:p>
            <a:r>
              <a:rPr lang="it-IT" b="1" dirty="0">
                <a:solidFill>
                  <a:srgbClr val="2E3D92"/>
                </a:solidFill>
              </a:rPr>
              <a:t>98% di </a:t>
            </a:r>
            <a:r>
              <a:rPr lang="it-IT" b="1" dirty="0" err="1">
                <a:solidFill>
                  <a:srgbClr val="2E3D92"/>
                </a:solidFill>
              </a:rPr>
              <a:t>paz</a:t>
            </a:r>
            <a:r>
              <a:rPr lang="it-IT" b="1" dirty="0">
                <a:solidFill>
                  <a:srgbClr val="2E3D92"/>
                </a:solidFill>
              </a:rPr>
              <a:t> con dimissione in 2° GPO</a:t>
            </a:r>
          </a:p>
        </p:txBody>
      </p:sp>
    </p:spTree>
    <p:extLst>
      <p:ext uri="{BB962C8B-B14F-4D97-AF65-F5344CB8AC3E}">
        <p14:creationId xmlns:p14="http://schemas.microsoft.com/office/powerpoint/2010/main" val="4197348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2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01;p25">
            <a:extLst>
              <a:ext uri="{FF2B5EF4-FFF2-40B4-BE49-F238E27FC236}">
                <a16:creationId xmlns:a16="http://schemas.microsoft.com/office/drawing/2014/main" id="{339BBFDE-E25F-A185-DBF5-DCA676E6B240}"/>
              </a:ext>
            </a:extLst>
          </p:cNvPr>
          <p:cNvSpPr txBox="1"/>
          <p:nvPr/>
        </p:nvSpPr>
        <p:spPr>
          <a:xfrm>
            <a:off x="385825" y="309127"/>
            <a:ext cx="9747914" cy="6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45725" rIns="91450" bIns="4572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</a:pPr>
            <a:r>
              <a:rPr lang="it-IT" sz="3600" b="1" dirty="0">
                <a:solidFill>
                  <a:srgbClr val="2E3D92"/>
                </a:solidFill>
              </a:rPr>
              <a:t>Dati preliminari</a:t>
            </a:r>
            <a:r>
              <a:rPr lang="it-IT" sz="3600" b="1" i="0" u="none" strike="noStrike" dirty="0">
                <a:solidFill>
                  <a:srgbClr val="2E3D92"/>
                </a:solidFill>
                <a:effectLst/>
              </a:rPr>
              <a:t> - Roux-en-Y </a:t>
            </a:r>
            <a:r>
              <a:rPr lang="it-IT" sz="3600" b="1" i="0" u="none" strike="noStrike" dirty="0" err="1">
                <a:solidFill>
                  <a:srgbClr val="2E3D92"/>
                </a:solidFill>
                <a:effectLst/>
              </a:rPr>
              <a:t>Gastric</a:t>
            </a:r>
            <a:r>
              <a:rPr lang="it-IT" sz="3600" b="1" i="0" u="none" strike="noStrike" dirty="0">
                <a:solidFill>
                  <a:srgbClr val="2E3D92"/>
                </a:solidFill>
                <a:effectLst/>
              </a:rPr>
              <a:t> Bypass</a:t>
            </a:r>
            <a:endParaRPr sz="3600" b="1" i="0" u="none" strike="noStrike" cap="none" dirty="0">
              <a:solidFill>
                <a:srgbClr val="2E3D92"/>
              </a:solidFill>
              <a:ea typeface="Calibri"/>
              <a:cs typeface="Calibri"/>
              <a:sym typeface="Calibri"/>
            </a:endParaRPr>
          </a:p>
        </p:txBody>
      </p:sp>
      <p:pic>
        <p:nvPicPr>
          <p:cNvPr id="3" name="Google Shape;323;p25">
            <a:extLst>
              <a:ext uri="{FF2B5EF4-FFF2-40B4-BE49-F238E27FC236}">
                <a16:creationId xmlns:a16="http://schemas.microsoft.com/office/drawing/2014/main" id="{F4E1388A-858F-AAEF-5032-68BC70F43C40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81898" y="144822"/>
            <a:ext cx="1424277" cy="1424277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Rectangle 3">
            <a:extLst>
              <a:ext uri="{FF2B5EF4-FFF2-40B4-BE49-F238E27FC236}">
                <a16:creationId xmlns:a16="http://schemas.microsoft.com/office/drawing/2014/main" id="{24CA635A-560C-B99F-B7B5-6A02A87540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8557" y="1459506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4" name="Tabella 3">
            <a:extLst>
              <a:ext uri="{FF2B5EF4-FFF2-40B4-BE49-F238E27FC236}">
                <a16:creationId xmlns:a16="http://schemas.microsoft.com/office/drawing/2014/main" id="{9C2D437C-317E-6BC0-AD63-24201B3AC5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0591122"/>
              </p:ext>
            </p:extLst>
          </p:nvPr>
        </p:nvGraphicFramePr>
        <p:xfrm>
          <a:off x="540195" y="1335827"/>
          <a:ext cx="3966209" cy="4186345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3124961">
                  <a:extLst>
                    <a:ext uri="{9D8B030D-6E8A-4147-A177-3AD203B41FA5}">
                      <a16:colId xmlns:a16="http://schemas.microsoft.com/office/drawing/2014/main" val="1187181207"/>
                    </a:ext>
                  </a:extLst>
                </a:gridCol>
                <a:gridCol w="841248">
                  <a:extLst>
                    <a:ext uri="{9D8B030D-6E8A-4147-A177-3AD203B41FA5}">
                      <a16:colId xmlns:a16="http://schemas.microsoft.com/office/drawing/2014/main" val="178296077"/>
                    </a:ext>
                  </a:extLst>
                </a:gridCol>
              </a:tblGrid>
              <a:tr h="449180">
                <a:tc>
                  <a:txBody>
                    <a:bodyPr/>
                    <a:lstStyle/>
                    <a:p>
                      <a:r>
                        <a:rPr lang="it-IT" sz="2000" dirty="0"/>
                        <a:t>TOTAL CASES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2000" dirty="0"/>
                        <a:t>33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3756438"/>
                  </a:ext>
                </a:extLst>
              </a:tr>
              <a:tr h="1115885">
                <a:tc>
                  <a:txBody>
                    <a:bodyPr/>
                    <a:lstStyle/>
                    <a:p>
                      <a:r>
                        <a:rPr lang="it-IT" sz="2000" b="1" dirty="0">
                          <a:solidFill>
                            <a:srgbClr val="002060"/>
                          </a:solidFill>
                        </a:rPr>
                        <a:t>PRIMARY</a:t>
                      </a:r>
                    </a:p>
                    <a:p>
                      <a:r>
                        <a:rPr lang="it-IT" sz="2000" b="1" dirty="0">
                          <a:solidFill>
                            <a:srgbClr val="002060"/>
                          </a:solidFill>
                        </a:rPr>
                        <a:t>- Classic</a:t>
                      </a:r>
                    </a:p>
                    <a:p>
                      <a:r>
                        <a:rPr lang="it-IT" sz="2000" b="1" dirty="0">
                          <a:solidFill>
                            <a:srgbClr val="002060"/>
                          </a:solidFill>
                        </a:rPr>
                        <a:t>- </a:t>
                      </a:r>
                      <a:r>
                        <a:rPr lang="it-IT" sz="2000" b="1" dirty="0" err="1">
                          <a:solidFill>
                            <a:srgbClr val="002060"/>
                          </a:solidFill>
                        </a:rPr>
                        <a:t>Functional</a:t>
                      </a:r>
                      <a:r>
                        <a:rPr lang="it-IT" sz="2000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it-IT" sz="2000" b="1" dirty="0" err="1">
                          <a:solidFill>
                            <a:srgbClr val="002060"/>
                          </a:solidFill>
                        </a:rPr>
                        <a:t>without</a:t>
                      </a:r>
                      <a:r>
                        <a:rPr lang="it-IT" sz="2000" b="1" dirty="0">
                          <a:solidFill>
                            <a:srgbClr val="002060"/>
                          </a:solidFill>
                        </a:rPr>
                        <a:t> band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2000" b="1" dirty="0"/>
                        <a:t>18</a:t>
                      </a:r>
                    </a:p>
                    <a:p>
                      <a:pPr algn="r"/>
                      <a:r>
                        <a:rPr lang="it-IT" sz="2000" b="1" dirty="0"/>
                        <a:t>16</a:t>
                      </a:r>
                    </a:p>
                    <a:p>
                      <a:pPr algn="r"/>
                      <a:r>
                        <a:rPr lang="it-IT" sz="2000" b="1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9562829"/>
                  </a:ext>
                </a:extLst>
              </a:tr>
              <a:tr h="683337">
                <a:tc>
                  <a:txBody>
                    <a:bodyPr/>
                    <a:lstStyle/>
                    <a:p>
                      <a:r>
                        <a:rPr lang="it-IT" sz="2000" b="1" dirty="0">
                          <a:solidFill>
                            <a:srgbClr val="002060"/>
                          </a:solidFill>
                        </a:rPr>
                        <a:t>REDO</a:t>
                      </a:r>
                    </a:p>
                    <a:p>
                      <a:r>
                        <a:rPr lang="it-IT" sz="2000" b="1" dirty="0">
                          <a:solidFill>
                            <a:srgbClr val="002060"/>
                          </a:solidFill>
                        </a:rPr>
                        <a:t>- from SG</a:t>
                      </a:r>
                    </a:p>
                    <a:p>
                      <a:r>
                        <a:rPr lang="it-IT" sz="2000" b="1" dirty="0">
                          <a:solidFill>
                            <a:srgbClr val="002060"/>
                          </a:solidFill>
                        </a:rPr>
                        <a:t>- from </a:t>
                      </a:r>
                      <a:r>
                        <a:rPr lang="it-IT" sz="2000" b="1" dirty="0" err="1">
                          <a:solidFill>
                            <a:srgbClr val="002060"/>
                          </a:solidFill>
                        </a:rPr>
                        <a:t>previous</a:t>
                      </a:r>
                      <a:r>
                        <a:rPr lang="it-IT" sz="2000" b="1" dirty="0">
                          <a:solidFill>
                            <a:srgbClr val="002060"/>
                          </a:solidFill>
                        </a:rPr>
                        <a:t> BGR</a:t>
                      </a:r>
                    </a:p>
                    <a:p>
                      <a:r>
                        <a:rPr lang="it-IT" sz="2000" b="1" dirty="0">
                          <a:solidFill>
                            <a:srgbClr val="002060"/>
                          </a:solidFill>
                        </a:rPr>
                        <a:t>- from VGP</a:t>
                      </a:r>
                    </a:p>
                    <a:p>
                      <a:r>
                        <a:rPr lang="it-IT" sz="2000" b="1" dirty="0">
                          <a:solidFill>
                            <a:srgbClr val="002060"/>
                          </a:solidFill>
                        </a:rPr>
                        <a:t>- from OAGB</a:t>
                      </a:r>
                      <a:endParaRPr lang="it-IT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2000" b="1" dirty="0"/>
                        <a:t>15</a:t>
                      </a:r>
                    </a:p>
                    <a:p>
                      <a:pPr algn="r"/>
                      <a:r>
                        <a:rPr lang="it-IT" sz="2000" b="1" dirty="0"/>
                        <a:t>11</a:t>
                      </a:r>
                    </a:p>
                    <a:p>
                      <a:pPr algn="r"/>
                      <a:r>
                        <a:rPr lang="it-IT" sz="2000" b="1" dirty="0"/>
                        <a:t>1</a:t>
                      </a:r>
                    </a:p>
                    <a:p>
                      <a:pPr algn="r"/>
                      <a:r>
                        <a:rPr lang="it-IT" sz="2000" b="1" dirty="0"/>
                        <a:t>2</a:t>
                      </a:r>
                    </a:p>
                    <a:p>
                      <a:pPr algn="r"/>
                      <a:r>
                        <a:rPr lang="it-IT" sz="2000" b="1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9628906"/>
                  </a:ext>
                </a:extLst>
              </a:tr>
              <a:tr h="389289">
                <a:tc>
                  <a:txBody>
                    <a:bodyPr/>
                    <a:lstStyle/>
                    <a:p>
                      <a:r>
                        <a:rPr lang="it-IT" sz="2000" b="1" dirty="0"/>
                        <a:t>GJ </a:t>
                      </a:r>
                      <a:r>
                        <a:rPr lang="it-IT" sz="2000" b="1" dirty="0" err="1">
                          <a:solidFill>
                            <a:srgbClr val="002060"/>
                          </a:solidFill>
                        </a:rPr>
                        <a:t>anastomosis</a:t>
                      </a:r>
                      <a:endParaRPr lang="it-IT" sz="2000" b="1" dirty="0">
                        <a:solidFill>
                          <a:srgbClr val="002060"/>
                        </a:solidFill>
                      </a:endParaRPr>
                    </a:p>
                    <a:p>
                      <a:r>
                        <a:rPr lang="it-IT" sz="2000" b="1" dirty="0">
                          <a:solidFill>
                            <a:srgbClr val="002060"/>
                          </a:solidFill>
                        </a:rPr>
                        <a:t>- </a:t>
                      </a:r>
                      <a:r>
                        <a:rPr lang="it-IT" sz="2000" b="1" dirty="0" err="1">
                          <a:solidFill>
                            <a:srgbClr val="002060"/>
                          </a:solidFill>
                        </a:rPr>
                        <a:t>mechanical</a:t>
                      </a:r>
                      <a:endParaRPr lang="it-IT" sz="2000" b="1" dirty="0">
                        <a:solidFill>
                          <a:srgbClr val="002060"/>
                        </a:solidFill>
                      </a:endParaRPr>
                    </a:p>
                    <a:p>
                      <a:r>
                        <a:rPr lang="it-IT" sz="2000" b="1" dirty="0">
                          <a:solidFill>
                            <a:srgbClr val="002060"/>
                          </a:solidFill>
                        </a:rPr>
                        <a:t>- </a:t>
                      </a:r>
                      <a:r>
                        <a:rPr lang="it-IT" sz="2000" b="1" dirty="0" err="1">
                          <a:solidFill>
                            <a:srgbClr val="002060"/>
                          </a:solidFill>
                        </a:rPr>
                        <a:t>manual</a:t>
                      </a:r>
                      <a:endParaRPr lang="it-IT" sz="20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it-IT" sz="2000" dirty="0"/>
                    </a:p>
                    <a:p>
                      <a:pPr algn="r"/>
                      <a:r>
                        <a:rPr lang="it-IT" sz="2000" b="1" dirty="0"/>
                        <a:t>28</a:t>
                      </a:r>
                    </a:p>
                    <a:p>
                      <a:pPr algn="r"/>
                      <a:r>
                        <a:rPr lang="it-IT" sz="2000" b="1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896597"/>
                  </a:ext>
                </a:extLst>
              </a:tr>
            </a:tbl>
          </a:graphicData>
        </a:graphic>
      </p:graphicFrame>
      <p:cxnSp>
        <p:nvCxnSpPr>
          <p:cNvPr id="6" name="Google Shape;303;p25">
            <a:extLst>
              <a:ext uri="{FF2B5EF4-FFF2-40B4-BE49-F238E27FC236}">
                <a16:creationId xmlns:a16="http://schemas.microsoft.com/office/drawing/2014/main" id="{054F263F-6D93-A17F-BD24-B666FACF22BD}"/>
              </a:ext>
            </a:extLst>
          </p:cNvPr>
          <p:cNvCxnSpPr>
            <a:cxnSpLocks/>
          </p:cNvCxnSpPr>
          <p:nvPr/>
        </p:nvCxnSpPr>
        <p:spPr>
          <a:xfrm>
            <a:off x="5053002" y="2226326"/>
            <a:ext cx="2343128" cy="0"/>
          </a:xfrm>
          <a:prstGeom prst="straightConnector1">
            <a:avLst/>
          </a:prstGeom>
          <a:noFill/>
          <a:ln w="38100" cap="flat" cmpd="sng">
            <a:solidFill>
              <a:srgbClr val="183E7E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7" name="Google Shape;305;p25">
            <a:extLst>
              <a:ext uri="{FF2B5EF4-FFF2-40B4-BE49-F238E27FC236}">
                <a16:creationId xmlns:a16="http://schemas.microsoft.com/office/drawing/2014/main" id="{BFA492F7-DB2D-23A4-16CE-66473758956C}"/>
              </a:ext>
            </a:extLst>
          </p:cNvPr>
          <p:cNvSpPr txBox="1"/>
          <p:nvPr/>
        </p:nvSpPr>
        <p:spPr>
          <a:xfrm>
            <a:off x="5541166" y="2294274"/>
            <a:ext cx="13668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T1</a:t>
            </a:r>
            <a:endParaRPr sz="700" dirty="0"/>
          </a:p>
        </p:txBody>
      </p:sp>
      <p:sp>
        <p:nvSpPr>
          <p:cNvPr id="8" name="Google Shape;306;p25">
            <a:extLst>
              <a:ext uri="{FF2B5EF4-FFF2-40B4-BE49-F238E27FC236}">
                <a16:creationId xmlns:a16="http://schemas.microsoft.com/office/drawing/2014/main" id="{B5F7E9D7-EA76-D032-64D1-2DF2B0C73C2C}"/>
              </a:ext>
            </a:extLst>
          </p:cNvPr>
          <p:cNvSpPr/>
          <p:nvPr/>
        </p:nvSpPr>
        <p:spPr>
          <a:xfrm>
            <a:off x="7413770" y="2083650"/>
            <a:ext cx="273300" cy="252900"/>
          </a:xfrm>
          <a:prstGeom prst="ellipse">
            <a:avLst/>
          </a:prstGeom>
          <a:solidFill>
            <a:srgbClr val="183E7E"/>
          </a:solidFill>
          <a:ln w="12700" cap="flat" cmpd="sng">
            <a:solidFill>
              <a:srgbClr val="183E7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307;p25">
            <a:extLst>
              <a:ext uri="{FF2B5EF4-FFF2-40B4-BE49-F238E27FC236}">
                <a16:creationId xmlns:a16="http://schemas.microsoft.com/office/drawing/2014/main" id="{CD0AA1C1-F38C-82C2-9323-655597B178BA}"/>
              </a:ext>
            </a:extLst>
          </p:cNvPr>
          <p:cNvSpPr txBox="1"/>
          <p:nvPr/>
        </p:nvSpPr>
        <p:spPr>
          <a:xfrm>
            <a:off x="7814664" y="2311443"/>
            <a:ext cx="13668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T2</a:t>
            </a:r>
            <a:endParaRPr sz="700"/>
          </a:p>
        </p:txBody>
      </p:sp>
      <p:sp>
        <p:nvSpPr>
          <p:cNvPr id="12" name="Google Shape;308;p25">
            <a:extLst>
              <a:ext uri="{FF2B5EF4-FFF2-40B4-BE49-F238E27FC236}">
                <a16:creationId xmlns:a16="http://schemas.microsoft.com/office/drawing/2014/main" id="{0C2ADDBB-CCDE-5FE8-9E37-C6A612906972}"/>
              </a:ext>
            </a:extLst>
          </p:cNvPr>
          <p:cNvSpPr txBox="1"/>
          <p:nvPr/>
        </p:nvSpPr>
        <p:spPr>
          <a:xfrm>
            <a:off x="10046006" y="2311443"/>
            <a:ext cx="13668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T3</a:t>
            </a:r>
            <a:endParaRPr sz="700" dirty="0"/>
          </a:p>
        </p:txBody>
      </p:sp>
      <p:sp>
        <p:nvSpPr>
          <p:cNvPr id="13" name="Google Shape;309;p25">
            <a:extLst>
              <a:ext uri="{FF2B5EF4-FFF2-40B4-BE49-F238E27FC236}">
                <a16:creationId xmlns:a16="http://schemas.microsoft.com/office/drawing/2014/main" id="{545A0E8F-9EF3-84DE-9986-F48BCEDC99B6}"/>
              </a:ext>
            </a:extLst>
          </p:cNvPr>
          <p:cNvSpPr/>
          <p:nvPr/>
        </p:nvSpPr>
        <p:spPr>
          <a:xfrm>
            <a:off x="9285672" y="2099106"/>
            <a:ext cx="273300" cy="252900"/>
          </a:xfrm>
          <a:prstGeom prst="ellipse">
            <a:avLst/>
          </a:prstGeom>
          <a:solidFill>
            <a:srgbClr val="183E7E"/>
          </a:solidFill>
          <a:ln w="12700" cap="flat" cmpd="sng">
            <a:solidFill>
              <a:srgbClr val="183E7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4" name="Google Shape;317;p25">
            <a:extLst>
              <a:ext uri="{FF2B5EF4-FFF2-40B4-BE49-F238E27FC236}">
                <a16:creationId xmlns:a16="http://schemas.microsoft.com/office/drawing/2014/main" id="{264724A1-C000-BDE6-1C6E-BE7F80137C03}"/>
              </a:ext>
            </a:extLst>
          </p:cNvPr>
          <p:cNvCxnSpPr>
            <a:cxnSpLocks/>
          </p:cNvCxnSpPr>
          <p:nvPr/>
        </p:nvCxnSpPr>
        <p:spPr>
          <a:xfrm>
            <a:off x="9652638" y="2230905"/>
            <a:ext cx="2153537" cy="14601"/>
          </a:xfrm>
          <a:prstGeom prst="straightConnector1">
            <a:avLst/>
          </a:prstGeom>
          <a:noFill/>
          <a:ln w="38100" cap="flat" cmpd="sng">
            <a:solidFill>
              <a:srgbClr val="183E7E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5" name="Google Shape;316;p25">
            <a:extLst>
              <a:ext uri="{FF2B5EF4-FFF2-40B4-BE49-F238E27FC236}">
                <a16:creationId xmlns:a16="http://schemas.microsoft.com/office/drawing/2014/main" id="{513D3619-436C-1949-44B8-3A4FB282D5B6}"/>
              </a:ext>
            </a:extLst>
          </p:cNvPr>
          <p:cNvCxnSpPr/>
          <p:nvPr/>
        </p:nvCxnSpPr>
        <p:spPr>
          <a:xfrm rot="10800000" flipH="1">
            <a:off x="7733264" y="2245507"/>
            <a:ext cx="1529700" cy="5700"/>
          </a:xfrm>
          <a:prstGeom prst="straightConnector1">
            <a:avLst/>
          </a:prstGeom>
          <a:noFill/>
          <a:ln w="38100" cap="flat" cmpd="sng">
            <a:solidFill>
              <a:srgbClr val="183E7E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6" name="Freccia giù 15">
            <a:extLst>
              <a:ext uri="{FF2B5EF4-FFF2-40B4-BE49-F238E27FC236}">
                <a16:creationId xmlns:a16="http://schemas.microsoft.com/office/drawing/2014/main" id="{0DB62520-9C2E-04FD-1363-DF621C051C45}"/>
              </a:ext>
            </a:extLst>
          </p:cNvPr>
          <p:cNvSpPr/>
          <p:nvPr/>
        </p:nvSpPr>
        <p:spPr>
          <a:xfrm>
            <a:off x="6118161" y="2682750"/>
            <a:ext cx="212810" cy="649223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Decagono 17">
            <a:extLst>
              <a:ext uri="{FF2B5EF4-FFF2-40B4-BE49-F238E27FC236}">
                <a16:creationId xmlns:a16="http://schemas.microsoft.com/office/drawing/2014/main" id="{79BC32C6-EE47-5E9E-AE7F-AB9D1C8A73D9}"/>
              </a:ext>
            </a:extLst>
          </p:cNvPr>
          <p:cNvSpPr/>
          <p:nvPr/>
        </p:nvSpPr>
        <p:spPr>
          <a:xfrm>
            <a:off x="5956342" y="1569099"/>
            <a:ext cx="536448" cy="514551"/>
          </a:xfrm>
          <a:prstGeom prst="decagon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5</a:t>
            </a:r>
          </a:p>
        </p:txBody>
      </p:sp>
      <p:sp>
        <p:nvSpPr>
          <p:cNvPr id="19" name="Decagono 18">
            <a:extLst>
              <a:ext uri="{FF2B5EF4-FFF2-40B4-BE49-F238E27FC236}">
                <a16:creationId xmlns:a16="http://schemas.microsoft.com/office/drawing/2014/main" id="{0D631669-9A1D-48EF-A416-8AE0C6764D12}"/>
              </a:ext>
            </a:extLst>
          </p:cNvPr>
          <p:cNvSpPr/>
          <p:nvPr/>
        </p:nvSpPr>
        <p:spPr>
          <a:xfrm>
            <a:off x="8229840" y="1600595"/>
            <a:ext cx="536448" cy="514551"/>
          </a:xfrm>
          <a:prstGeom prst="decagon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12</a:t>
            </a:r>
          </a:p>
        </p:txBody>
      </p:sp>
      <p:sp>
        <p:nvSpPr>
          <p:cNvPr id="20" name="Decagono 19">
            <a:extLst>
              <a:ext uri="{FF2B5EF4-FFF2-40B4-BE49-F238E27FC236}">
                <a16:creationId xmlns:a16="http://schemas.microsoft.com/office/drawing/2014/main" id="{2B02BDBC-9FA6-A8D7-CA25-3C3FAE32859F}"/>
              </a:ext>
            </a:extLst>
          </p:cNvPr>
          <p:cNvSpPr/>
          <p:nvPr/>
        </p:nvSpPr>
        <p:spPr>
          <a:xfrm>
            <a:off x="10461182" y="1600595"/>
            <a:ext cx="536448" cy="514551"/>
          </a:xfrm>
          <a:prstGeom prst="decagon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16</a:t>
            </a:r>
          </a:p>
        </p:txBody>
      </p:sp>
      <p:sp>
        <p:nvSpPr>
          <p:cNvPr id="23" name="Freccia giù 22">
            <a:extLst>
              <a:ext uri="{FF2B5EF4-FFF2-40B4-BE49-F238E27FC236}">
                <a16:creationId xmlns:a16="http://schemas.microsoft.com/office/drawing/2014/main" id="{1BD2F16B-CC0F-8236-99B5-56A64F87B611}"/>
              </a:ext>
            </a:extLst>
          </p:cNvPr>
          <p:cNvSpPr/>
          <p:nvPr/>
        </p:nvSpPr>
        <p:spPr>
          <a:xfrm>
            <a:off x="8416576" y="2682750"/>
            <a:ext cx="212810" cy="649223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4" name="Freccia giù 23">
            <a:extLst>
              <a:ext uri="{FF2B5EF4-FFF2-40B4-BE49-F238E27FC236}">
                <a16:creationId xmlns:a16="http://schemas.microsoft.com/office/drawing/2014/main" id="{D7EF39E6-735A-8579-F2F3-3F50C273C438}"/>
              </a:ext>
            </a:extLst>
          </p:cNvPr>
          <p:cNvSpPr/>
          <p:nvPr/>
        </p:nvSpPr>
        <p:spPr>
          <a:xfrm>
            <a:off x="10623850" y="2682750"/>
            <a:ext cx="212810" cy="649223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32" name="Immagine 31">
            <a:extLst>
              <a:ext uri="{FF2B5EF4-FFF2-40B4-BE49-F238E27FC236}">
                <a16:creationId xmlns:a16="http://schemas.microsoft.com/office/drawing/2014/main" id="{608502A7-83F7-DAC1-08C9-FB06E4C7F0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6068" y="3380180"/>
            <a:ext cx="7013826" cy="273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310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/>
      <p:bldP spid="12" grpId="0"/>
      <p:bldP spid="13" grpId="0" animBg="1"/>
      <p:bldP spid="16" grpId="0" animBg="1"/>
      <p:bldP spid="18" grpId="0" animBg="1"/>
      <p:bldP spid="19" grpId="0" animBg="1"/>
      <p:bldP spid="20" grpId="0" animBg="1"/>
      <p:bldP spid="23" grpId="0" animBg="1"/>
      <p:bldP spid="2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01;p25">
            <a:extLst>
              <a:ext uri="{FF2B5EF4-FFF2-40B4-BE49-F238E27FC236}">
                <a16:creationId xmlns:a16="http://schemas.microsoft.com/office/drawing/2014/main" id="{339BBFDE-E25F-A185-DBF5-DCA676E6B240}"/>
              </a:ext>
            </a:extLst>
          </p:cNvPr>
          <p:cNvSpPr txBox="1"/>
          <p:nvPr/>
        </p:nvSpPr>
        <p:spPr>
          <a:xfrm>
            <a:off x="385825" y="309127"/>
            <a:ext cx="9747914" cy="6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45725" rIns="91450" bIns="4572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</a:pPr>
            <a:r>
              <a:rPr lang="it-IT" sz="3600" b="1" i="0" u="none" strike="noStrike" dirty="0">
                <a:solidFill>
                  <a:srgbClr val="2E3D92"/>
                </a:solidFill>
                <a:effectLst/>
              </a:rPr>
              <a:t>Dati preliminari - Roux-en-Y </a:t>
            </a:r>
            <a:r>
              <a:rPr lang="it-IT" sz="3600" b="1" i="0" u="none" strike="noStrike" dirty="0" err="1">
                <a:solidFill>
                  <a:srgbClr val="2E3D92"/>
                </a:solidFill>
                <a:effectLst/>
              </a:rPr>
              <a:t>Gastric</a:t>
            </a:r>
            <a:r>
              <a:rPr lang="it-IT" sz="3600" b="1" i="0" u="none" strike="noStrike" dirty="0">
                <a:solidFill>
                  <a:srgbClr val="2E3D92"/>
                </a:solidFill>
                <a:effectLst/>
              </a:rPr>
              <a:t> Bypass</a:t>
            </a:r>
            <a:endParaRPr sz="3600" b="1" i="0" u="none" strike="noStrike" cap="none" dirty="0">
              <a:solidFill>
                <a:srgbClr val="2E3D92"/>
              </a:solidFill>
              <a:ea typeface="Calibri"/>
              <a:cs typeface="Calibri"/>
              <a:sym typeface="Calibri"/>
            </a:endParaRPr>
          </a:p>
        </p:txBody>
      </p:sp>
      <p:pic>
        <p:nvPicPr>
          <p:cNvPr id="3" name="Google Shape;323;p25">
            <a:extLst>
              <a:ext uri="{FF2B5EF4-FFF2-40B4-BE49-F238E27FC236}">
                <a16:creationId xmlns:a16="http://schemas.microsoft.com/office/drawing/2014/main" id="{F4E1388A-858F-AAEF-5032-68BC70F43C40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81898" y="144822"/>
            <a:ext cx="1424277" cy="142427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324;p25">
            <a:extLst>
              <a:ext uri="{FF2B5EF4-FFF2-40B4-BE49-F238E27FC236}">
                <a16:creationId xmlns:a16="http://schemas.microsoft.com/office/drawing/2014/main" id="{4F16ADF7-A2FC-4CAB-0F3C-A9F0C35116E2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8982" y="4953965"/>
            <a:ext cx="1878300" cy="11414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98B86B20-D825-0536-C0C5-D5C0BEEB69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1168" y="1302769"/>
            <a:ext cx="6230336" cy="3745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3">
            <a:extLst>
              <a:ext uri="{FF2B5EF4-FFF2-40B4-BE49-F238E27FC236}">
                <a16:creationId xmlns:a16="http://schemas.microsoft.com/office/drawing/2014/main" id="{24CA635A-560C-B99F-B7B5-6A02A87540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8557" y="1459506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CB0AD873-0940-1D17-03C5-A3B841BAAF49}"/>
              </a:ext>
            </a:extLst>
          </p:cNvPr>
          <p:cNvSpPr txBox="1"/>
          <p:nvPr/>
        </p:nvSpPr>
        <p:spPr>
          <a:xfrm>
            <a:off x="7985760" y="2008847"/>
            <a:ext cx="3377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2E3D92"/>
                </a:solidFill>
              </a:rPr>
              <a:t>Conversion from VGP sec Mason</a:t>
            </a:r>
          </a:p>
        </p:txBody>
      </p:sp>
      <p:cxnSp>
        <p:nvCxnSpPr>
          <p:cNvPr id="21" name="Connettore 7 20">
            <a:extLst>
              <a:ext uri="{FF2B5EF4-FFF2-40B4-BE49-F238E27FC236}">
                <a16:creationId xmlns:a16="http://schemas.microsoft.com/office/drawing/2014/main" id="{E90F86FE-C3ED-1243-B665-92290471FB58}"/>
              </a:ext>
            </a:extLst>
          </p:cNvPr>
          <p:cNvCxnSpPr/>
          <p:nvPr/>
        </p:nvCxnSpPr>
        <p:spPr>
          <a:xfrm flipV="1">
            <a:off x="4925568" y="2193513"/>
            <a:ext cx="3060192" cy="164630"/>
          </a:xfrm>
          <a:prstGeom prst="curvedConnector3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ttore 7 21">
            <a:extLst>
              <a:ext uri="{FF2B5EF4-FFF2-40B4-BE49-F238E27FC236}">
                <a16:creationId xmlns:a16="http://schemas.microsoft.com/office/drawing/2014/main" id="{2BC84CFE-8A03-3F3E-B93A-53CE53CB1938}"/>
              </a:ext>
            </a:extLst>
          </p:cNvPr>
          <p:cNvCxnSpPr>
            <a:cxnSpLocks/>
            <a:endCxn id="17" idx="2"/>
          </p:cNvCxnSpPr>
          <p:nvPr/>
        </p:nvCxnSpPr>
        <p:spPr>
          <a:xfrm flipV="1">
            <a:off x="5259782" y="2378179"/>
            <a:ext cx="4414570" cy="163659"/>
          </a:xfrm>
          <a:prstGeom prst="curvedConnector2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ttore 7 24">
            <a:extLst>
              <a:ext uri="{FF2B5EF4-FFF2-40B4-BE49-F238E27FC236}">
                <a16:creationId xmlns:a16="http://schemas.microsoft.com/office/drawing/2014/main" id="{117ABA79-3E7F-BD51-386E-2063520CD5D0}"/>
              </a:ext>
            </a:extLst>
          </p:cNvPr>
          <p:cNvCxnSpPr>
            <a:cxnSpLocks/>
          </p:cNvCxnSpPr>
          <p:nvPr/>
        </p:nvCxnSpPr>
        <p:spPr>
          <a:xfrm>
            <a:off x="5778475" y="2829340"/>
            <a:ext cx="3072917" cy="571120"/>
          </a:xfrm>
          <a:prstGeom prst="curvedConnector3">
            <a:avLst>
              <a:gd name="adj1" fmla="val 50000"/>
            </a:avLst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B53FFCD0-A36E-AA13-9076-8740FD48550E}"/>
              </a:ext>
            </a:extLst>
          </p:cNvPr>
          <p:cNvSpPr txBox="1"/>
          <p:nvPr/>
        </p:nvSpPr>
        <p:spPr>
          <a:xfrm>
            <a:off x="8841387" y="3215794"/>
            <a:ext cx="3377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2E3D92"/>
                </a:solidFill>
              </a:rPr>
              <a:t>Conversion from SG</a:t>
            </a:r>
          </a:p>
        </p:txBody>
      </p:sp>
    </p:spTree>
    <p:extLst>
      <p:ext uri="{BB962C8B-B14F-4D97-AF65-F5344CB8AC3E}">
        <p14:creationId xmlns:p14="http://schemas.microsoft.com/office/powerpoint/2010/main" val="36624593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01;p25">
            <a:extLst>
              <a:ext uri="{FF2B5EF4-FFF2-40B4-BE49-F238E27FC236}">
                <a16:creationId xmlns:a16="http://schemas.microsoft.com/office/drawing/2014/main" id="{339BBFDE-E25F-A185-DBF5-DCA676E6B240}"/>
              </a:ext>
            </a:extLst>
          </p:cNvPr>
          <p:cNvSpPr txBox="1"/>
          <p:nvPr/>
        </p:nvSpPr>
        <p:spPr>
          <a:xfrm>
            <a:off x="385825" y="309127"/>
            <a:ext cx="9747914" cy="6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45725" rIns="91450" bIns="4572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</a:pPr>
            <a:r>
              <a:rPr lang="it-IT" sz="3600" b="1" i="0" u="none" strike="noStrike" dirty="0">
                <a:solidFill>
                  <a:srgbClr val="2E3D92"/>
                </a:solidFill>
                <a:effectLst/>
              </a:rPr>
              <a:t>Efficacia e sicurezza (</a:t>
            </a:r>
            <a:r>
              <a:rPr lang="it-IT" sz="3600" b="1" i="1" u="none" strike="noStrike" dirty="0">
                <a:solidFill>
                  <a:srgbClr val="2E3D92"/>
                </a:solidFill>
                <a:effectLst/>
              </a:rPr>
              <a:t>Roux-en-Y </a:t>
            </a:r>
            <a:r>
              <a:rPr lang="it-IT" sz="3600" b="1" i="1" u="none" strike="noStrike" dirty="0" err="1">
                <a:solidFill>
                  <a:srgbClr val="2E3D92"/>
                </a:solidFill>
                <a:effectLst/>
              </a:rPr>
              <a:t>Gastric</a:t>
            </a:r>
            <a:r>
              <a:rPr lang="it-IT" sz="3600" b="1" i="1" u="none" strike="noStrike" dirty="0">
                <a:solidFill>
                  <a:srgbClr val="2E3D92"/>
                </a:solidFill>
                <a:effectLst/>
              </a:rPr>
              <a:t> Bypass</a:t>
            </a:r>
            <a:r>
              <a:rPr lang="it-IT" sz="3600" b="1" i="0" u="none" strike="noStrike" dirty="0">
                <a:solidFill>
                  <a:srgbClr val="2E3D92"/>
                </a:solidFill>
                <a:effectLst/>
              </a:rPr>
              <a:t>)</a:t>
            </a:r>
            <a:endParaRPr sz="3600" b="1" i="0" u="none" strike="noStrike" cap="none" dirty="0">
              <a:solidFill>
                <a:srgbClr val="2E3D92"/>
              </a:solidFill>
              <a:ea typeface="Calibri"/>
              <a:cs typeface="Calibri"/>
              <a:sym typeface="Calibri"/>
            </a:endParaRPr>
          </a:p>
        </p:txBody>
      </p:sp>
      <p:pic>
        <p:nvPicPr>
          <p:cNvPr id="3" name="Google Shape;323;p25">
            <a:extLst>
              <a:ext uri="{FF2B5EF4-FFF2-40B4-BE49-F238E27FC236}">
                <a16:creationId xmlns:a16="http://schemas.microsoft.com/office/drawing/2014/main" id="{F4E1388A-858F-AAEF-5032-68BC70F43C40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81898" y="144822"/>
            <a:ext cx="1424277" cy="142427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324;p25">
            <a:extLst>
              <a:ext uri="{FF2B5EF4-FFF2-40B4-BE49-F238E27FC236}">
                <a16:creationId xmlns:a16="http://schemas.microsoft.com/office/drawing/2014/main" id="{4F16ADF7-A2FC-4CAB-0F3C-A9F0C35116E2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8982" y="4953965"/>
            <a:ext cx="1878300" cy="1141414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Rectangle 3">
            <a:extLst>
              <a:ext uri="{FF2B5EF4-FFF2-40B4-BE49-F238E27FC236}">
                <a16:creationId xmlns:a16="http://schemas.microsoft.com/office/drawing/2014/main" id="{24CA635A-560C-B99F-B7B5-6A02A87540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8557" y="1459506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74F06E93-90F7-B555-DFC1-913B4B56B2F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259" y="1569099"/>
            <a:ext cx="6005549" cy="3384860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B45BA27C-34B7-1EF9-E1DE-D76E0C118FC4}"/>
              </a:ext>
            </a:extLst>
          </p:cNvPr>
          <p:cNvSpPr txBox="1"/>
          <p:nvPr/>
        </p:nvSpPr>
        <p:spPr>
          <a:xfrm>
            <a:off x="1947282" y="5185296"/>
            <a:ext cx="18783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i="1" dirty="0">
                <a:solidFill>
                  <a:srgbClr val="2E3D92"/>
                </a:solidFill>
              </a:rPr>
              <a:t>Sec </a:t>
            </a:r>
            <a:r>
              <a:rPr lang="it-IT" sz="1600" b="1" i="1" dirty="0" err="1">
                <a:solidFill>
                  <a:srgbClr val="2E3D92"/>
                </a:solidFill>
              </a:rPr>
              <a:t>Clavien</a:t>
            </a:r>
            <a:r>
              <a:rPr lang="it-IT" sz="1600" b="1" i="1" dirty="0">
                <a:solidFill>
                  <a:srgbClr val="2E3D92"/>
                </a:solidFill>
              </a:rPr>
              <a:t>-Dindo</a:t>
            </a:r>
          </a:p>
        </p:txBody>
      </p:sp>
      <p:cxnSp>
        <p:nvCxnSpPr>
          <p:cNvPr id="8" name="Connettore 2 7">
            <a:extLst>
              <a:ext uri="{FF2B5EF4-FFF2-40B4-BE49-F238E27FC236}">
                <a16:creationId xmlns:a16="http://schemas.microsoft.com/office/drawing/2014/main" id="{D2A0EF1C-8B84-0C81-A281-EE4956CC3EFA}"/>
              </a:ext>
            </a:extLst>
          </p:cNvPr>
          <p:cNvCxnSpPr>
            <a:cxnSpLocks/>
          </p:cNvCxnSpPr>
          <p:nvPr/>
        </p:nvCxnSpPr>
        <p:spPr>
          <a:xfrm>
            <a:off x="6513808" y="3779520"/>
            <a:ext cx="128016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ttore 2 8">
            <a:extLst>
              <a:ext uri="{FF2B5EF4-FFF2-40B4-BE49-F238E27FC236}">
                <a16:creationId xmlns:a16="http://schemas.microsoft.com/office/drawing/2014/main" id="{CAC69910-E787-E4EE-BEBD-7D6C23198B6A}"/>
              </a:ext>
            </a:extLst>
          </p:cNvPr>
          <p:cNvCxnSpPr>
            <a:cxnSpLocks/>
          </p:cNvCxnSpPr>
          <p:nvPr/>
        </p:nvCxnSpPr>
        <p:spPr>
          <a:xfrm>
            <a:off x="6513808" y="3488698"/>
            <a:ext cx="128016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0313F738-752F-E1A8-6405-394ACF9FA968}"/>
              </a:ext>
            </a:extLst>
          </p:cNvPr>
          <p:cNvSpPr txBox="1"/>
          <p:nvPr/>
        </p:nvSpPr>
        <p:spPr>
          <a:xfrm>
            <a:off x="7925245" y="3304032"/>
            <a:ext cx="4011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2E3D92"/>
                </a:solidFill>
              </a:rPr>
              <a:t>2 stenosi della GJ trattate in endoscopia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49764543-0501-41A3-1C0A-ED5440536EB0}"/>
              </a:ext>
            </a:extLst>
          </p:cNvPr>
          <p:cNvSpPr txBox="1"/>
          <p:nvPr/>
        </p:nvSpPr>
        <p:spPr>
          <a:xfrm>
            <a:off x="7925245" y="3594854"/>
            <a:ext cx="4011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2E3D92"/>
                </a:solidFill>
              </a:rPr>
              <a:t>1 re-intervento per deiscenza della GJ</a:t>
            </a:r>
          </a:p>
        </p:txBody>
      </p:sp>
      <p:cxnSp>
        <p:nvCxnSpPr>
          <p:cNvPr id="13" name="Connettore 1 12">
            <a:extLst>
              <a:ext uri="{FF2B5EF4-FFF2-40B4-BE49-F238E27FC236}">
                <a16:creationId xmlns:a16="http://schemas.microsoft.com/office/drawing/2014/main" id="{6F269CCB-C5AB-EB31-F9CF-3005F60513D7}"/>
              </a:ext>
            </a:extLst>
          </p:cNvPr>
          <p:cNvCxnSpPr/>
          <p:nvPr/>
        </p:nvCxnSpPr>
        <p:spPr>
          <a:xfrm>
            <a:off x="7851648" y="4376928"/>
            <a:ext cx="3438144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D4363F8A-8495-BC81-C0DF-7F893B92B75A}"/>
              </a:ext>
            </a:extLst>
          </p:cNvPr>
          <p:cNvSpPr txBox="1"/>
          <p:nvPr/>
        </p:nvSpPr>
        <p:spPr>
          <a:xfrm>
            <a:off x="7985761" y="4667750"/>
            <a:ext cx="36979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2E3D92"/>
                </a:solidFill>
              </a:rPr>
              <a:t>0% di fistole</a:t>
            </a:r>
          </a:p>
          <a:p>
            <a:r>
              <a:rPr lang="it-IT" b="1" dirty="0">
                <a:solidFill>
                  <a:srgbClr val="2E3D92"/>
                </a:solidFill>
              </a:rPr>
              <a:t>0% di conversione a VLS</a:t>
            </a:r>
          </a:p>
          <a:p>
            <a:endParaRPr lang="it-IT" b="1" dirty="0">
              <a:solidFill>
                <a:srgbClr val="2E3D92"/>
              </a:solidFill>
            </a:endParaRPr>
          </a:p>
          <a:p>
            <a:r>
              <a:rPr lang="it-IT" b="1" dirty="0">
                <a:solidFill>
                  <a:srgbClr val="2E3D92"/>
                </a:solidFill>
              </a:rPr>
              <a:t>88% di </a:t>
            </a:r>
            <a:r>
              <a:rPr lang="it-IT" b="1" dirty="0" err="1">
                <a:solidFill>
                  <a:srgbClr val="2E3D92"/>
                </a:solidFill>
              </a:rPr>
              <a:t>paz</a:t>
            </a:r>
            <a:r>
              <a:rPr lang="it-IT" b="1" dirty="0">
                <a:solidFill>
                  <a:srgbClr val="2E3D92"/>
                </a:solidFill>
              </a:rPr>
              <a:t> con dimissione in 2° GPO</a:t>
            </a:r>
          </a:p>
        </p:txBody>
      </p:sp>
      <p:cxnSp>
        <p:nvCxnSpPr>
          <p:cNvPr id="15" name="Connettore 2 14">
            <a:extLst>
              <a:ext uri="{FF2B5EF4-FFF2-40B4-BE49-F238E27FC236}">
                <a16:creationId xmlns:a16="http://schemas.microsoft.com/office/drawing/2014/main" id="{08B134ED-4609-06B0-B6BE-DEA89AA0DDF2}"/>
              </a:ext>
            </a:extLst>
          </p:cNvPr>
          <p:cNvCxnSpPr>
            <a:cxnSpLocks/>
          </p:cNvCxnSpPr>
          <p:nvPr/>
        </p:nvCxnSpPr>
        <p:spPr>
          <a:xfrm>
            <a:off x="6513808" y="2214634"/>
            <a:ext cx="128016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EE46F3C9-2F40-AF9B-3A16-7079E8692D75}"/>
              </a:ext>
            </a:extLst>
          </p:cNvPr>
          <p:cNvSpPr txBox="1"/>
          <p:nvPr/>
        </p:nvSpPr>
        <p:spPr>
          <a:xfrm>
            <a:off x="7925245" y="2005989"/>
            <a:ext cx="4011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2E3D92"/>
                </a:solidFill>
              </a:rPr>
              <a:t>1 caso di anemizzazione, dimesso in 4 </a:t>
            </a:r>
            <a:r>
              <a:rPr lang="it-IT" b="1" dirty="0" err="1">
                <a:solidFill>
                  <a:srgbClr val="2E3D92"/>
                </a:solidFill>
              </a:rPr>
              <a:t>gpo</a:t>
            </a:r>
            <a:endParaRPr lang="it-IT" b="1" dirty="0">
              <a:solidFill>
                <a:srgbClr val="2E3D9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1430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4" grpId="0"/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01;p25">
            <a:extLst>
              <a:ext uri="{FF2B5EF4-FFF2-40B4-BE49-F238E27FC236}">
                <a16:creationId xmlns:a16="http://schemas.microsoft.com/office/drawing/2014/main" id="{B1C0A405-567C-2DD2-202F-5B7D7B736120}"/>
              </a:ext>
            </a:extLst>
          </p:cNvPr>
          <p:cNvSpPr txBox="1"/>
          <p:nvPr/>
        </p:nvSpPr>
        <p:spPr>
          <a:xfrm>
            <a:off x="1008132" y="309127"/>
            <a:ext cx="8609155" cy="6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45725" rIns="91450" bIns="45725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</a:pPr>
            <a:r>
              <a:rPr lang="de-CH" sz="3600" b="1" i="0" u="none" strike="noStrike" cap="none" dirty="0">
                <a:solidFill>
                  <a:srgbClr val="254E96"/>
                </a:solidFill>
                <a:latin typeface="Calibri"/>
                <a:ea typeface="Calibri"/>
                <a:cs typeface="Calibri"/>
                <a:sym typeface="Calibri"/>
              </a:rPr>
              <a:t>Training in </a:t>
            </a:r>
            <a:r>
              <a:rPr lang="de-CH" sz="3600" b="1" i="0" u="none" strike="noStrike" cap="none" dirty="0" err="1">
                <a:solidFill>
                  <a:srgbClr val="254E96"/>
                </a:solidFill>
                <a:latin typeface="Calibri"/>
                <a:ea typeface="Calibri"/>
                <a:cs typeface="Calibri"/>
                <a:sym typeface="Calibri"/>
              </a:rPr>
              <a:t>chirurgia</a:t>
            </a:r>
            <a:r>
              <a:rPr lang="de-CH" sz="3600" b="1" i="0" u="none" strike="noStrike" cap="none" dirty="0">
                <a:solidFill>
                  <a:srgbClr val="254E9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de-CH" sz="3600" b="1" i="0" u="none" strike="noStrike" cap="none" dirty="0" err="1">
                <a:solidFill>
                  <a:srgbClr val="254E96"/>
                </a:solidFill>
                <a:latin typeface="Calibri"/>
                <a:ea typeface="Calibri"/>
                <a:cs typeface="Calibri"/>
                <a:sym typeface="Calibri"/>
              </a:rPr>
              <a:t>robotica</a:t>
            </a:r>
            <a:endParaRPr sz="3600" b="1" i="0" u="none" strike="noStrike" cap="none" dirty="0">
              <a:solidFill>
                <a:srgbClr val="254E9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" name="Google Shape;323;p25">
            <a:extLst>
              <a:ext uri="{FF2B5EF4-FFF2-40B4-BE49-F238E27FC236}">
                <a16:creationId xmlns:a16="http://schemas.microsoft.com/office/drawing/2014/main" id="{C9C97D32-AD3C-E7E6-9BD3-DF585331C69B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81898" y="144822"/>
            <a:ext cx="1424277" cy="142427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324;p25">
            <a:extLst>
              <a:ext uri="{FF2B5EF4-FFF2-40B4-BE49-F238E27FC236}">
                <a16:creationId xmlns:a16="http://schemas.microsoft.com/office/drawing/2014/main" id="{B683649B-F856-6972-1E9E-EBDA0FE2BDD5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8982" y="4953965"/>
            <a:ext cx="1878300" cy="1141414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EB833699-24FE-34C4-27B7-A070CB58FCB5}"/>
              </a:ext>
            </a:extLst>
          </p:cNvPr>
          <p:cNvSpPr txBox="1"/>
          <p:nvPr/>
        </p:nvSpPr>
        <p:spPr>
          <a:xfrm>
            <a:off x="2097024" y="1237855"/>
            <a:ext cx="6096000" cy="34589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it-IT" sz="2400" b="1" i="0" u="none" strike="noStrike" dirty="0">
                <a:solidFill>
                  <a:srgbClr val="C00000"/>
                </a:solidFill>
                <a:effectLst/>
                <a:latin typeface="Calibri" panose="020F0502020204030204" pitchFamily="34" charset="0"/>
              </a:rPr>
              <a:t>TRAINING PASSPORT</a:t>
            </a:r>
            <a:endParaRPr lang="it-IT" b="0" dirty="0">
              <a:effectLst/>
            </a:endParaRPr>
          </a:p>
          <a:p>
            <a:pPr rtl="0" fontAlgn="base">
              <a:spcBef>
                <a:spcPts val="0"/>
              </a:spcBef>
              <a:spcAft>
                <a:spcPts val="0"/>
              </a:spcAft>
            </a:pPr>
            <a:endParaRPr lang="it-IT" sz="1800" i="0" u="none" strike="noStrike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342900" indent="-342900" rtl="0" fontAlgn="base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sz="2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Training tecnico con </a:t>
            </a:r>
            <a:r>
              <a:rPr lang="it-IT" sz="2000" dirty="0" err="1">
                <a:solidFill>
                  <a:srgbClr val="000000"/>
                </a:solidFill>
                <a:latin typeface="Calibri" panose="020F0502020204030204" pitchFamily="34" charset="0"/>
              </a:rPr>
              <a:t>s</a:t>
            </a:r>
            <a:r>
              <a:rPr lang="it-IT" sz="20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pecialist</a:t>
            </a:r>
            <a:r>
              <a:rPr lang="it-IT" sz="2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su robot e simulatore </a:t>
            </a:r>
          </a:p>
          <a:p>
            <a:pPr marL="342900" indent="-342900" rtl="0" fontAlgn="base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sz="2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Case </a:t>
            </a:r>
            <a:r>
              <a:rPr lang="it-IT" sz="20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observation</a:t>
            </a:r>
            <a:endParaRPr lang="it-IT" sz="20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342900" indent="-342900" rtl="0" fontAlgn="base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sz="2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TR100 training base con </a:t>
            </a:r>
            <a:r>
              <a:rPr lang="it-IT" sz="2000" dirty="0" err="1">
                <a:solidFill>
                  <a:srgbClr val="000000"/>
                </a:solidFill>
                <a:latin typeface="Calibri" panose="020F0502020204030204" pitchFamily="34" charset="0"/>
              </a:rPr>
              <a:t>s</a:t>
            </a:r>
            <a:r>
              <a:rPr lang="it-IT" sz="20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pecialist</a:t>
            </a:r>
            <a:r>
              <a:rPr lang="it-IT" sz="2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it-IT" sz="2000" b="0" i="1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certificato</a:t>
            </a:r>
            <a:r>
              <a:rPr lang="it-IT" sz="2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su modelli </a:t>
            </a:r>
            <a:r>
              <a:rPr lang="it-IT" sz="20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Dry&amp;Wet</a:t>
            </a:r>
            <a:endParaRPr lang="it-IT" sz="20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342900" indent="-342900" rtl="0" fontAlgn="base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sz="2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TR 200-300-400 a difficoltà crescente legati alle procedure con chirurghi e non solo con </a:t>
            </a:r>
            <a:r>
              <a:rPr lang="it-IT" sz="20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specialist</a:t>
            </a:r>
            <a:endParaRPr lang="it-IT" sz="20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8" name="Immagine 27">
            <a:extLst>
              <a:ext uri="{FF2B5EF4-FFF2-40B4-BE49-F238E27FC236}">
                <a16:creationId xmlns:a16="http://schemas.microsoft.com/office/drawing/2014/main" id="{F36EB1D6-8987-A222-961C-D5B2D0F26FD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3024" y="2012950"/>
            <a:ext cx="3009900" cy="283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8431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01;p25">
            <a:extLst>
              <a:ext uri="{FF2B5EF4-FFF2-40B4-BE49-F238E27FC236}">
                <a16:creationId xmlns:a16="http://schemas.microsoft.com/office/drawing/2014/main" id="{339BBFDE-E25F-A185-DBF5-DCA676E6B240}"/>
              </a:ext>
            </a:extLst>
          </p:cNvPr>
          <p:cNvSpPr txBox="1"/>
          <p:nvPr/>
        </p:nvSpPr>
        <p:spPr>
          <a:xfrm>
            <a:off x="385825" y="309127"/>
            <a:ext cx="9747914" cy="6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45725" rIns="91450" bIns="4572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</a:pPr>
            <a:r>
              <a:rPr lang="it-IT" sz="3600" b="1" i="0" u="none" strike="noStrike" dirty="0">
                <a:solidFill>
                  <a:srgbClr val="2E3D92"/>
                </a:solidFill>
                <a:effectLst/>
              </a:rPr>
              <a:t>Conclusioni:</a:t>
            </a:r>
            <a:endParaRPr sz="3600" b="1" i="0" u="none" strike="noStrike" cap="none" dirty="0">
              <a:solidFill>
                <a:srgbClr val="2E3D92"/>
              </a:solidFill>
              <a:ea typeface="Calibri"/>
              <a:cs typeface="Calibri"/>
              <a:sym typeface="Calibri"/>
            </a:endParaRPr>
          </a:p>
        </p:txBody>
      </p:sp>
      <p:pic>
        <p:nvPicPr>
          <p:cNvPr id="3" name="Google Shape;323;p25">
            <a:extLst>
              <a:ext uri="{FF2B5EF4-FFF2-40B4-BE49-F238E27FC236}">
                <a16:creationId xmlns:a16="http://schemas.microsoft.com/office/drawing/2014/main" id="{F4E1388A-858F-AAEF-5032-68BC70F43C40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81898" y="144822"/>
            <a:ext cx="1424277" cy="142427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324;p25">
            <a:extLst>
              <a:ext uri="{FF2B5EF4-FFF2-40B4-BE49-F238E27FC236}">
                <a16:creationId xmlns:a16="http://schemas.microsoft.com/office/drawing/2014/main" id="{4F16ADF7-A2FC-4CAB-0F3C-A9F0C35116E2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8982" y="4953965"/>
            <a:ext cx="1878300" cy="1141414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Rectangle 3">
            <a:extLst>
              <a:ext uri="{FF2B5EF4-FFF2-40B4-BE49-F238E27FC236}">
                <a16:creationId xmlns:a16="http://schemas.microsoft.com/office/drawing/2014/main" id="{24CA635A-560C-B99F-B7B5-6A02A87540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8557" y="1459506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0632F0F6-5B3C-AD5D-3ECB-3CDBB28DE9B1}"/>
              </a:ext>
            </a:extLst>
          </p:cNvPr>
          <p:cNvSpPr txBox="1"/>
          <p:nvPr/>
        </p:nvSpPr>
        <p:spPr>
          <a:xfrm>
            <a:off x="385825" y="2089737"/>
            <a:ext cx="1053820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sz="2000" b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Standardizzazione della tecnica chirurgica è cruciale</a:t>
            </a:r>
            <a:endParaRPr lang="it-IT" sz="2000" b="1" dirty="0">
              <a:solidFill>
                <a:srgbClr val="002060"/>
              </a:solidFill>
            </a:endParaRP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9A6C870C-A92E-77B6-F831-EAB8BE07F170}"/>
              </a:ext>
            </a:extLst>
          </p:cNvPr>
          <p:cNvSpPr txBox="1"/>
          <p:nvPr/>
        </p:nvSpPr>
        <p:spPr>
          <a:xfrm>
            <a:off x="385825" y="2655804"/>
            <a:ext cx="1053820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sz="2000" b="1" dirty="0">
                <a:solidFill>
                  <a:srgbClr val="002060"/>
                </a:solidFill>
                <a:latin typeface="Calibri"/>
                <a:cs typeface="Calibri"/>
                <a:sym typeface="Calibri"/>
              </a:rPr>
              <a:t>Learning Curve rapida grazie a lavoro di squadra (team di sala operatoria)</a:t>
            </a:r>
            <a:endParaRPr lang="it-IT" sz="2000" b="1" dirty="0">
              <a:solidFill>
                <a:srgbClr val="002060"/>
              </a:solidFill>
            </a:endParaRP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DA537A3D-6DEC-7DBE-AAB1-DF6AD88CE43B}"/>
              </a:ext>
            </a:extLst>
          </p:cNvPr>
          <p:cNvSpPr txBox="1"/>
          <p:nvPr/>
        </p:nvSpPr>
        <p:spPr>
          <a:xfrm>
            <a:off x="385825" y="3807014"/>
            <a:ext cx="1053820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sz="2000" b="1" dirty="0">
                <a:solidFill>
                  <a:srgbClr val="002060"/>
                </a:solidFill>
                <a:latin typeface="Calibri"/>
                <a:cs typeface="Calibri"/>
                <a:sym typeface="Calibri"/>
              </a:rPr>
              <a:t>Ottimizzazione dei flussi per sopperire agli elevati costi</a:t>
            </a:r>
            <a:endParaRPr lang="it-IT" sz="2000" b="1" dirty="0">
              <a:solidFill>
                <a:srgbClr val="002060"/>
              </a:solidFill>
            </a:endParaRP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B04E92B8-3FA9-04AE-C481-39A301FF2276}"/>
              </a:ext>
            </a:extLst>
          </p:cNvPr>
          <p:cNvSpPr txBox="1"/>
          <p:nvPr/>
        </p:nvSpPr>
        <p:spPr>
          <a:xfrm>
            <a:off x="385825" y="3231390"/>
            <a:ext cx="1053820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sz="2000" b="1" dirty="0">
                <a:solidFill>
                  <a:srgbClr val="002060"/>
                </a:solidFill>
                <a:latin typeface="Calibri"/>
                <a:cs typeface="Calibri"/>
                <a:sym typeface="Calibri"/>
              </a:rPr>
              <a:t>Tasso di complicanze paragonabile a quello laparoscopico</a:t>
            </a:r>
            <a:endParaRPr lang="it-IT" sz="2000" b="1" dirty="0">
              <a:solidFill>
                <a:srgbClr val="002060"/>
              </a:solidFill>
            </a:endParaRPr>
          </a:p>
        </p:txBody>
      </p:sp>
      <p:pic>
        <p:nvPicPr>
          <p:cNvPr id="23" name="Immagine 22">
            <a:extLst>
              <a:ext uri="{FF2B5EF4-FFF2-40B4-BE49-F238E27FC236}">
                <a16:creationId xmlns:a16="http://schemas.microsoft.com/office/drawing/2014/main" id="{81C7A204-24B8-0352-CEE5-CFCAC36DAB6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3836" y="3429000"/>
            <a:ext cx="4140200" cy="2209800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D2EAF57F-2993-D95A-D5EA-968D4A504504}"/>
              </a:ext>
            </a:extLst>
          </p:cNvPr>
          <p:cNvSpPr txBox="1"/>
          <p:nvPr/>
        </p:nvSpPr>
        <p:spPr>
          <a:xfrm>
            <a:off x="385825" y="1294998"/>
            <a:ext cx="1053820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sz="2000" b="1" i="0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</a:rPr>
              <a:t>La curva di apprendimento richiede programmi di training strutturati. Il mentoring continuo da parte di chirurghi esperti è fondamentale per garantire sicurezza ed eccellenza</a:t>
            </a:r>
            <a:endParaRPr lang="it-IT" sz="2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68592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7F1CCB64-8231-435F-87C9-78C908E3938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/>
              <a:t>Grazie</a:t>
            </a:r>
          </a:p>
        </p:txBody>
      </p:sp>
    </p:spTree>
    <p:extLst>
      <p:ext uri="{BB962C8B-B14F-4D97-AF65-F5344CB8AC3E}">
        <p14:creationId xmlns:p14="http://schemas.microsoft.com/office/powerpoint/2010/main" val="17455455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323;p25">
            <a:extLst>
              <a:ext uri="{FF2B5EF4-FFF2-40B4-BE49-F238E27FC236}">
                <a16:creationId xmlns:a16="http://schemas.microsoft.com/office/drawing/2014/main" id="{C9C97D32-AD3C-E7E6-9BD3-DF585331C69B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471729" y="144822"/>
            <a:ext cx="1424277" cy="142427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301;p25">
            <a:extLst>
              <a:ext uri="{FF2B5EF4-FFF2-40B4-BE49-F238E27FC236}">
                <a16:creationId xmlns:a16="http://schemas.microsoft.com/office/drawing/2014/main" id="{B1C0A405-567C-2DD2-202F-5B7D7B736120}"/>
              </a:ext>
            </a:extLst>
          </p:cNvPr>
          <p:cNvSpPr txBox="1"/>
          <p:nvPr/>
        </p:nvSpPr>
        <p:spPr>
          <a:xfrm>
            <a:off x="1008132" y="309127"/>
            <a:ext cx="8609155" cy="6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45725" rIns="91450" bIns="45725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</a:pPr>
            <a:r>
              <a:rPr lang="de-CH" sz="3600" b="1" dirty="0" err="1">
                <a:solidFill>
                  <a:srgbClr val="254E96"/>
                </a:solidFill>
                <a:latin typeface="Calibri"/>
                <a:ea typeface="Calibri"/>
                <a:cs typeface="Calibri"/>
                <a:sym typeface="Calibri"/>
              </a:rPr>
              <a:t>Planning</a:t>
            </a:r>
            <a:endParaRPr sz="3600" b="1" i="0" u="none" strike="noStrike" cap="none" dirty="0">
              <a:solidFill>
                <a:srgbClr val="254E9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1B9DB9C7-1E52-8233-20FE-AD8AE55C79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2516" y="1135105"/>
            <a:ext cx="9486968" cy="4587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3893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01;p25">
            <a:extLst>
              <a:ext uri="{FF2B5EF4-FFF2-40B4-BE49-F238E27FC236}">
                <a16:creationId xmlns:a16="http://schemas.microsoft.com/office/drawing/2014/main" id="{339BBFDE-E25F-A185-DBF5-DCA676E6B240}"/>
              </a:ext>
            </a:extLst>
          </p:cNvPr>
          <p:cNvSpPr txBox="1"/>
          <p:nvPr/>
        </p:nvSpPr>
        <p:spPr>
          <a:xfrm>
            <a:off x="1008132" y="309127"/>
            <a:ext cx="8609155" cy="6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45725" rIns="91450" bIns="45725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</a:pPr>
            <a:r>
              <a:rPr lang="de-CH" sz="3600" b="1" i="0" u="none" strike="noStrike" cap="none" dirty="0" err="1">
                <a:solidFill>
                  <a:srgbClr val="254E96"/>
                </a:solidFill>
                <a:latin typeface="Calibri"/>
                <a:ea typeface="Calibri"/>
                <a:cs typeface="Calibri"/>
                <a:sym typeface="Calibri"/>
              </a:rPr>
              <a:t>Obiettivi</a:t>
            </a:r>
            <a:endParaRPr sz="3600" b="1" i="0" u="none" strike="noStrike" cap="none" dirty="0">
              <a:solidFill>
                <a:srgbClr val="254E9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Google Shape;323;p25">
            <a:extLst>
              <a:ext uri="{FF2B5EF4-FFF2-40B4-BE49-F238E27FC236}">
                <a16:creationId xmlns:a16="http://schemas.microsoft.com/office/drawing/2014/main" id="{F4E1388A-858F-AAEF-5032-68BC70F43C40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381898" y="144822"/>
            <a:ext cx="1424277" cy="142427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324;p25">
            <a:extLst>
              <a:ext uri="{FF2B5EF4-FFF2-40B4-BE49-F238E27FC236}">
                <a16:creationId xmlns:a16="http://schemas.microsoft.com/office/drawing/2014/main" id="{4F16ADF7-A2FC-4CAB-0F3C-A9F0C35116E2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982" y="4953965"/>
            <a:ext cx="1878300" cy="114141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273;p35">
            <a:extLst>
              <a:ext uri="{FF2B5EF4-FFF2-40B4-BE49-F238E27FC236}">
                <a16:creationId xmlns:a16="http://schemas.microsoft.com/office/drawing/2014/main" id="{52979338-4105-D46F-7F87-D42EE8994BCA}"/>
              </a:ext>
            </a:extLst>
          </p:cNvPr>
          <p:cNvSpPr txBox="1"/>
          <p:nvPr/>
        </p:nvSpPr>
        <p:spPr>
          <a:xfrm>
            <a:off x="1008132" y="976467"/>
            <a:ext cx="9672060" cy="9233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13" tIns="45713" rIns="45713" bIns="45713" anchor="t" anchorCtr="0">
            <a:spAutoFit/>
          </a:bodyPr>
          <a:lstStyle/>
          <a:p>
            <a:pPr>
              <a:lnSpc>
                <a:spcPct val="150000"/>
              </a:lnSpc>
              <a:buClr>
                <a:srgbClr val="000000"/>
              </a:buClr>
              <a:buSzPts val="3600"/>
            </a:pPr>
            <a:r>
              <a:rPr lang="it-IT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- Formazione entro 2 anni di 4 chirurghi, articolata su 2 TR 100 e 1 TR 300</a:t>
            </a:r>
            <a:endParaRPr dirty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lnSpc>
                <a:spcPct val="150000"/>
              </a:lnSpc>
              <a:buClr>
                <a:srgbClr val="000000"/>
              </a:buClr>
              <a:buSzPts val="3600"/>
            </a:pPr>
            <a:r>
              <a:rPr lang="it-IT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- </a:t>
            </a:r>
            <a:r>
              <a:rPr lang="it-IT" sz="1800" b="0" i="0" u="none" strike="noStrike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Confidenza in sala operatoria con tutto il team chirurgico, anestesiologico e infermieristico</a:t>
            </a:r>
            <a:endParaRPr dirty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" name="Google Shape;265;p35" descr="PHOTO-2023-05-17-19-26-49.jpg">
            <a:extLst>
              <a:ext uri="{FF2B5EF4-FFF2-40B4-BE49-F238E27FC236}">
                <a16:creationId xmlns:a16="http://schemas.microsoft.com/office/drawing/2014/main" id="{21780000-DD00-ADBA-60FF-03AFF51D11CA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207649" y="2171689"/>
            <a:ext cx="2538900" cy="1428138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Google Shape;266;p35" descr="PHOTO-2023-05-16-15-39-06.jpg">
            <a:extLst>
              <a:ext uri="{FF2B5EF4-FFF2-40B4-BE49-F238E27FC236}">
                <a16:creationId xmlns:a16="http://schemas.microsoft.com/office/drawing/2014/main" id="{EFC3CA9D-B91E-CB18-9CAE-40C13E31F71D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950461" y="2153514"/>
            <a:ext cx="2538878" cy="1428138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Google Shape;267;p35">
            <a:extLst>
              <a:ext uri="{FF2B5EF4-FFF2-40B4-BE49-F238E27FC236}">
                <a16:creationId xmlns:a16="http://schemas.microsoft.com/office/drawing/2014/main" id="{E930D849-D853-CCFE-3441-C0B9445E2162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784699" y="2171689"/>
            <a:ext cx="2178902" cy="1428138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Google Shape;268;p35">
            <a:extLst>
              <a:ext uri="{FF2B5EF4-FFF2-40B4-BE49-F238E27FC236}">
                <a16:creationId xmlns:a16="http://schemas.microsoft.com/office/drawing/2014/main" id="{4934F3D2-9547-5648-0995-020F10644404}"/>
              </a:ext>
            </a:extLst>
          </p:cNvPr>
          <p:cNvSpPr txBox="1"/>
          <p:nvPr/>
        </p:nvSpPr>
        <p:spPr>
          <a:xfrm>
            <a:off x="2207644" y="3652436"/>
            <a:ext cx="2027850" cy="238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13" tIns="22850" rIns="45713" bIns="22850" anchor="t" anchorCtr="0">
            <a:spAutoFit/>
          </a:bodyPr>
          <a:lstStyle/>
          <a:p>
            <a:pPr>
              <a:buClr>
                <a:srgbClr val="000000"/>
              </a:buClr>
              <a:buSzPts val="2500"/>
            </a:pPr>
            <a:r>
              <a:rPr lang="it-IT" sz="1250" b="1" i="1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2023 IRCAD - Strasburgo</a:t>
            </a:r>
            <a:endParaRPr sz="55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" name="Google Shape;269;p35">
            <a:extLst>
              <a:ext uri="{FF2B5EF4-FFF2-40B4-BE49-F238E27FC236}">
                <a16:creationId xmlns:a16="http://schemas.microsoft.com/office/drawing/2014/main" id="{61BE7D5B-C654-C1A7-C3A2-CCED0972C1D1}"/>
              </a:ext>
            </a:extLst>
          </p:cNvPr>
          <p:cNvSpPr txBox="1"/>
          <p:nvPr/>
        </p:nvSpPr>
        <p:spPr>
          <a:xfrm>
            <a:off x="4950462" y="3652441"/>
            <a:ext cx="3467100" cy="430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13" tIns="22850" rIns="45713" bIns="22850" anchor="t" anchorCtr="0">
            <a:spAutoFit/>
          </a:bodyPr>
          <a:lstStyle/>
          <a:p>
            <a:pPr>
              <a:buClr>
                <a:srgbClr val="000000"/>
              </a:buClr>
              <a:buSzPts val="2500"/>
            </a:pPr>
            <a:r>
              <a:rPr lang="it-IT" sz="1250" b="1" i="1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2024 Orleans (Francia) </a:t>
            </a:r>
            <a:endParaRPr sz="1250" b="1" i="1" dirty="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buClr>
                <a:srgbClr val="000000"/>
              </a:buClr>
              <a:buSzPts val="2500"/>
            </a:pPr>
            <a:endParaRPr sz="1250" b="1" i="1" dirty="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270;p35">
            <a:extLst>
              <a:ext uri="{FF2B5EF4-FFF2-40B4-BE49-F238E27FC236}">
                <a16:creationId xmlns:a16="http://schemas.microsoft.com/office/drawing/2014/main" id="{4E3F1C11-E8B6-47E7-4094-93B132C34F02}"/>
              </a:ext>
            </a:extLst>
          </p:cNvPr>
          <p:cNvSpPr txBox="1"/>
          <p:nvPr/>
        </p:nvSpPr>
        <p:spPr>
          <a:xfrm>
            <a:off x="7784703" y="3652441"/>
            <a:ext cx="3926700" cy="238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13" tIns="22850" rIns="45713" bIns="22850" anchor="t" anchorCtr="0">
            <a:spAutoFit/>
          </a:bodyPr>
          <a:lstStyle/>
          <a:p>
            <a:pPr>
              <a:buClr>
                <a:srgbClr val="000000"/>
              </a:buClr>
              <a:buSzPts val="2500"/>
            </a:pPr>
            <a:r>
              <a:rPr lang="it-IT" sz="1250" b="1" i="1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2024 Centro Training ECL Lione TR300</a:t>
            </a:r>
            <a:endParaRPr sz="55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272;p35">
            <a:extLst>
              <a:ext uri="{FF2B5EF4-FFF2-40B4-BE49-F238E27FC236}">
                <a16:creationId xmlns:a16="http://schemas.microsoft.com/office/drawing/2014/main" id="{E469E413-EB70-D41E-CEDC-8DC9D81C09D5}"/>
              </a:ext>
            </a:extLst>
          </p:cNvPr>
          <p:cNvSpPr txBox="1"/>
          <p:nvPr/>
        </p:nvSpPr>
        <p:spPr>
          <a:xfrm>
            <a:off x="2954610" y="3963453"/>
            <a:ext cx="6404700" cy="430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13" tIns="45713" rIns="45713" bIns="45713" anchor="t" anchorCtr="0">
            <a:noAutofit/>
          </a:bodyPr>
          <a:lstStyle/>
          <a:p>
            <a:pPr algn="ctr">
              <a:buClr>
                <a:srgbClr val="000000"/>
              </a:buClr>
              <a:buSzPts val="2800"/>
            </a:pPr>
            <a:r>
              <a:rPr lang="it-IT" sz="1400" b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Programmazione della progressione e complessità chirurgica</a:t>
            </a:r>
            <a:endParaRPr sz="1400" b="1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8" name="Google Shape;274;p35">
            <a:extLst>
              <a:ext uri="{FF2B5EF4-FFF2-40B4-BE49-F238E27FC236}">
                <a16:creationId xmlns:a16="http://schemas.microsoft.com/office/drawing/2014/main" id="{0AAFA1E1-E031-9EF7-060D-AADDC1567B0F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849506" y="4394364"/>
            <a:ext cx="1217937" cy="1456156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pic>
      <p:sp>
        <p:nvSpPr>
          <p:cNvPr id="39" name="Google Shape;275;p35">
            <a:extLst>
              <a:ext uri="{FF2B5EF4-FFF2-40B4-BE49-F238E27FC236}">
                <a16:creationId xmlns:a16="http://schemas.microsoft.com/office/drawing/2014/main" id="{508B8205-F378-0297-159E-FA51E09D91BF}"/>
              </a:ext>
            </a:extLst>
          </p:cNvPr>
          <p:cNvSpPr/>
          <p:nvPr/>
        </p:nvSpPr>
        <p:spPr>
          <a:xfrm>
            <a:off x="4301642" y="5245378"/>
            <a:ext cx="838200" cy="5588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C000"/>
          </a:solidFill>
          <a:ln w="25400" cap="flat" cmpd="sng">
            <a:solidFill>
              <a:srgbClr val="00564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13" tIns="22850" rIns="45713" bIns="22850" anchor="ctr" anchorCtr="0">
            <a:noAutofit/>
          </a:bodyPr>
          <a:lstStyle/>
          <a:p>
            <a:pPr algn="ctr"/>
            <a:endParaRPr sz="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0" name="Google Shape;276;p35">
            <a:extLst>
              <a:ext uri="{FF2B5EF4-FFF2-40B4-BE49-F238E27FC236}">
                <a16:creationId xmlns:a16="http://schemas.microsoft.com/office/drawing/2014/main" id="{19D484A1-FF4C-30CB-3253-732B469420A2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353889" y="4444378"/>
            <a:ext cx="1305457" cy="1456156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Google Shape;277;p35">
            <a:extLst>
              <a:ext uri="{FF2B5EF4-FFF2-40B4-BE49-F238E27FC236}">
                <a16:creationId xmlns:a16="http://schemas.microsoft.com/office/drawing/2014/main" id="{21002D3A-A754-5F14-F9BA-74A2C9F2C474}"/>
              </a:ext>
            </a:extLst>
          </p:cNvPr>
          <p:cNvSpPr/>
          <p:nvPr/>
        </p:nvSpPr>
        <p:spPr>
          <a:xfrm>
            <a:off x="6873393" y="5245378"/>
            <a:ext cx="838200" cy="5588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C000"/>
          </a:solidFill>
          <a:ln w="25400" cap="flat" cmpd="sng">
            <a:solidFill>
              <a:srgbClr val="00564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13" tIns="22850" rIns="45713" bIns="22850" anchor="ctr" anchorCtr="0">
            <a:noAutofit/>
          </a:bodyPr>
          <a:lstStyle/>
          <a:p>
            <a:pPr algn="ctr"/>
            <a:endParaRPr sz="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" name="Google Shape;278;p35">
            <a:extLst>
              <a:ext uri="{FF2B5EF4-FFF2-40B4-BE49-F238E27FC236}">
                <a16:creationId xmlns:a16="http://schemas.microsoft.com/office/drawing/2014/main" id="{EA265CD4-6A26-F24F-62DA-F1DC29AD576C}"/>
              </a:ext>
            </a:extLst>
          </p:cNvPr>
          <p:cNvSpPr txBox="1"/>
          <p:nvPr/>
        </p:nvSpPr>
        <p:spPr>
          <a:xfrm>
            <a:off x="2633930" y="5883302"/>
            <a:ext cx="1649088" cy="238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13" tIns="22850" rIns="45713" bIns="22850" anchor="t" anchorCtr="0">
            <a:spAutoFit/>
          </a:bodyPr>
          <a:lstStyle/>
          <a:p>
            <a:pPr>
              <a:buClr>
                <a:srgbClr val="000000"/>
              </a:buClr>
              <a:buSzPts val="2500"/>
            </a:pPr>
            <a:r>
              <a:rPr lang="it-IT" sz="1250" b="1" i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Sleeve Gastrectomy</a:t>
            </a:r>
            <a:endParaRPr sz="55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" name="Google Shape;279;p35">
            <a:extLst>
              <a:ext uri="{FF2B5EF4-FFF2-40B4-BE49-F238E27FC236}">
                <a16:creationId xmlns:a16="http://schemas.microsoft.com/office/drawing/2014/main" id="{9114A2E5-B624-CF13-BF04-6DCD84CEF0EC}"/>
              </a:ext>
            </a:extLst>
          </p:cNvPr>
          <p:cNvSpPr txBox="1"/>
          <p:nvPr/>
        </p:nvSpPr>
        <p:spPr>
          <a:xfrm>
            <a:off x="5353889" y="5913933"/>
            <a:ext cx="1477273" cy="238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13" tIns="22850" rIns="45713" bIns="22850" anchor="t" anchorCtr="0">
            <a:spAutoFit/>
          </a:bodyPr>
          <a:lstStyle/>
          <a:p>
            <a:pPr>
              <a:buClr>
                <a:srgbClr val="000000"/>
              </a:buClr>
              <a:buSzPts val="2500"/>
            </a:pPr>
            <a:r>
              <a:rPr lang="it-IT" sz="1250" b="1" i="1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Bypass Gastrico</a:t>
            </a:r>
            <a:endParaRPr sz="55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4" name="Google Shape;280;p35">
            <a:extLst>
              <a:ext uri="{FF2B5EF4-FFF2-40B4-BE49-F238E27FC236}">
                <a16:creationId xmlns:a16="http://schemas.microsoft.com/office/drawing/2014/main" id="{6436021E-4266-9850-43D5-1B4183434C52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7925640" y="4444378"/>
            <a:ext cx="1217937" cy="1425736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Google Shape;281;p35">
            <a:extLst>
              <a:ext uri="{FF2B5EF4-FFF2-40B4-BE49-F238E27FC236}">
                <a16:creationId xmlns:a16="http://schemas.microsoft.com/office/drawing/2014/main" id="{BA959490-2706-28AC-6880-E62EAD2E1260}"/>
              </a:ext>
            </a:extLst>
          </p:cNvPr>
          <p:cNvSpPr txBox="1"/>
          <p:nvPr/>
        </p:nvSpPr>
        <p:spPr>
          <a:xfrm>
            <a:off x="7955106" y="5913933"/>
            <a:ext cx="1217937" cy="238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13" tIns="22850" rIns="45713" bIns="22850" anchor="t" anchorCtr="0">
            <a:spAutoFit/>
          </a:bodyPr>
          <a:lstStyle/>
          <a:p>
            <a:pPr>
              <a:buClr>
                <a:srgbClr val="000000"/>
              </a:buClr>
              <a:buSzPts val="2500"/>
            </a:pPr>
            <a:r>
              <a:rPr lang="it-IT" sz="1250" b="1" i="1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Redo-surgery</a:t>
            </a:r>
            <a:endParaRPr sz="55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122593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Google Shape;324;p25">
            <a:extLst>
              <a:ext uri="{FF2B5EF4-FFF2-40B4-BE49-F238E27FC236}">
                <a16:creationId xmlns:a16="http://schemas.microsoft.com/office/drawing/2014/main" id="{EDEBC017-61ED-6BFE-0BAA-8BAE188C674F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8982" y="5173883"/>
            <a:ext cx="1563048" cy="92149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282;p24">
            <a:extLst>
              <a:ext uri="{FF2B5EF4-FFF2-40B4-BE49-F238E27FC236}">
                <a16:creationId xmlns:a16="http://schemas.microsoft.com/office/drawing/2014/main" id="{BE48367A-DB34-6D15-42EE-3942E630C855}"/>
              </a:ext>
            </a:extLst>
          </p:cNvPr>
          <p:cNvSpPr/>
          <p:nvPr/>
        </p:nvSpPr>
        <p:spPr>
          <a:xfrm>
            <a:off x="368572" y="4224129"/>
            <a:ext cx="2329500" cy="642900"/>
          </a:xfrm>
          <a:prstGeom prst="rect">
            <a:avLst/>
          </a:prstGeom>
          <a:solidFill>
            <a:srgbClr val="009972"/>
          </a:solidFill>
          <a:ln w="11325" cap="flat" cmpd="sng">
            <a:solidFill>
              <a:srgbClr val="005640"/>
            </a:solidFill>
            <a:prstDash val="solid"/>
            <a:round/>
            <a:headEnd type="none" w="sm" len="sm"/>
            <a:tailEnd type="none" w="sm" len="sm"/>
          </a:ln>
          <a:effectLst>
            <a:outerShdw blurRad="22638" dist="84891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40750" tIns="20375" rIns="40750" bIns="203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4"/>
              <a:buFont typeface="Arial"/>
              <a:buNone/>
            </a:pPr>
            <a:endParaRPr sz="623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283;p24">
            <a:extLst>
              <a:ext uri="{FF2B5EF4-FFF2-40B4-BE49-F238E27FC236}">
                <a16:creationId xmlns:a16="http://schemas.microsoft.com/office/drawing/2014/main" id="{3390939F-53C8-D975-BDBA-8413BDD3A8F7}"/>
              </a:ext>
            </a:extLst>
          </p:cNvPr>
          <p:cNvSpPr txBox="1"/>
          <p:nvPr/>
        </p:nvSpPr>
        <p:spPr>
          <a:xfrm>
            <a:off x="1161087" y="4374230"/>
            <a:ext cx="6747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0750" tIns="20375" rIns="40750" bIns="203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61"/>
              <a:buFont typeface="Arial"/>
              <a:buNone/>
            </a:pPr>
            <a:r>
              <a:rPr lang="en-US" sz="196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2022</a:t>
            </a:r>
            <a:endParaRPr sz="623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Google Shape;284;p24">
            <a:extLst>
              <a:ext uri="{FF2B5EF4-FFF2-40B4-BE49-F238E27FC236}">
                <a16:creationId xmlns:a16="http://schemas.microsoft.com/office/drawing/2014/main" id="{DDBE8146-D124-8AD2-45BC-3597043DC162}"/>
              </a:ext>
            </a:extLst>
          </p:cNvPr>
          <p:cNvSpPr txBox="1"/>
          <p:nvPr/>
        </p:nvSpPr>
        <p:spPr>
          <a:xfrm>
            <a:off x="413693" y="4981066"/>
            <a:ext cx="21762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1600" b="1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UROLOGIA: 30 CASI</a:t>
            </a:r>
            <a:endParaRPr sz="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Google Shape;285;p24">
            <a:extLst>
              <a:ext uri="{FF2B5EF4-FFF2-40B4-BE49-F238E27FC236}">
                <a16:creationId xmlns:a16="http://schemas.microsoft.com/office/drawing/2014/main" id="{B738039B-59BD-AD70-386E-BD5C1925AE03}"/>
              </a:ext>
            </a:extLst>
          </p:cNvPr>
          <p:cNvSpPr/>
          <p:nvPr/>
        </p:nvSpPr>
        <p:spPr>
          <a:xfrm>
            <a:off x="2981451" y="3592474"/>
            <a:ext cx="2703600" cy="642900"/>
          </a:xfrm>
          <a:prstGeom prst="rect">
            <a:avLst/>
          </a:prstGeom>
          <a:solidFill>
            <a:srgbClr val="8383E0"/>
          </a:solidFill>
          <a:ln w="14425" cap="flat" cmpd="sng">
            <a:solidFill>
              <a:srgbClr val="005640"/>
            </a:solidFill>
            <a:prstDash val="solid"/>
            <a:round/>
            <a:headEnd type="none" w="sm" len="sm"/>
            <a:tailEnd type="none" w="sm" len="sm"/>
          </a:ln>
          <a:effectLst>
            <a:outerShdw blurRad="28856" dist="108209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51925" tIns="25950" rIns="51925" bIns="259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95"/>
              <a:buFont typeface="Arial"/>
              <a:buNone/>
            </a:pPr>
            <a:endParaRPr sz="795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286;p24">
            <a:extLst>
              <a:ext uri="{FF2B5EF4-FFF2-40B4-BE49-F238E27FC236}">
                <a16:creationId xmlns:a16="http://schemas.microsoft.com/office/drawing/2014/main" id="{FC8E1FEF-2069-4FC1-A355-9B5878D8CE81}"/>
              </a:ext>
            </a:extLst>
          </p:cNvPr>
          <p:cNvSpPr txBox="1"/>
          <p:nvPr/>
        </p:nvSpPr>
        <p:spPr>
          <a:xfrm>
            <a:off x="3929091" y="3737778"/>
            <a:ext cx="988800" cy="35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925" tIns="25950" rIns="51925" bIns="2595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99"/>
              <a:buFont typeface="Arial"/>
              <a:buNone/>
            </a:pPr>
            <a:r>
              <a:rPr lang="en-US" sz="195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2023</a:t>
            </a:r>
            <a:endParaRPr sz="19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287;p24">
            <a:extLst>
              <a:ext uri="{FF2B5EF4-FFF2-40B4-BE49-F238E27FC236}">
                <a16:creationId xmlns:a16="http://schemas.microsoft.com/office/drawing/2014/main" id="{7E00DA52-8D04-FC30-233C-08E679DCB0CC}"/>
              </a:ext>
            </a:extLst>
          </p:cNvPr>
          <p:cNvSpPr txBox="1"/>
          <p:nvPr/>
        </p:nvSpPr>
        <p:spPr>
          <a:xfrm>
            <a:off x="3100238" y="4369375"/>
            <a:ext cx="2466000" cy="29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925" tIns="25950" rIns="51925" bIns="2595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18"/>
              <a:buFont typeface="Arial"/>
              <a:buNone/>
            </a:pPr>
            <a:r>
              <a:rPr lang="en-US" sz="1600" b="1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UROLOGIA: 50 CASI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288;p24">
            <a:extLst>
              <a:ext uri="{FF2B5EF4-FFF2-40B4-BE49-F238E27FC236}">
                <a16:creationId xmlns:a16="http://schemas.microsoft.com/office/drawing/2014/main" id="{8D0AFE2C-0328-EBA7-A320-63A170CE7DF6}"/>
              </a:ext>
            </a:extLst>
          </p:cNvPr>
          <p:cNvSpPr/>
          <p:nvPr/>
        </p:nvSpPr>
        <p:spPr>
          <a:xfrm>
            <a:off x="5875400" y="2896476"/>
            <a:ext cx="2636700" cy="726900"/>
          </a:xfrm>
          <a:prstGeom prst="rect">
            <a:avLst/>
          </a:prstGeom>
          <a:solidFill>
            <a:srgbClr val="FFC000"/>
          </a:solidFill>
          <a:ln w="12750" cap="flat" cmpd="sng">
            <a:solidFill>
              <a:srgbClr val="005640"/>
            </a:solidFill>
            <a:prstDash val="solid"/>
            <a:round/>
            <a:headEnd type="none" w="sm" len="sm"/>
            <a:tailEnd type="none" w="sm" len="sm"/>
          </a:ln>
          <a:effectLst>
            <a:outerShdw blurRad="25528" dist="95729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45950" tIns="22975" rIns="45950" bIns="229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4"/>
              <a:buFont typeface="Arial"/>
              <a:buNone/>
            </a:pPr>
            <a:endParaRPr sz="703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289;p24">
            <a:extLst>
              <a:ext uri="{FF2B5EF4-FFF2-40B4-BE49-F238E27FC236}">
                <a16:creationId xmlns:a16="http://schemas.microsoft.com/office/drawing/2014/main" id="{CAC84F78-1453-AB48-5D56-048D530C9F60}"/>
              </a:ext>
            </a:extLst>
          </p:cNvPr>
          <p:cNvSpPr txBox="1"/>
          <p:nvPr/>
        </p:nvSpPr>
        <p:spPr>
          <a:xfrm>
            <a:off x="6319500" y="3097483"/>
            <a:ext cx="1712400" cy="49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950" tIns="22975" rIns="45950" bIns="229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11"/>
              <a:buFont typeface="Arial"/>
              <a:buNone/>
            </a:pPr>
            <a:r>
              <a:rPr lang="en-US" sz="2211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2024</a:t>
            </a:r>
            <a:endParaRPr sz="703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9"/>
              <a:buFont typeface="Arial"/>
              <a:buNone/>
            </a:pPr>
            <a:endParaRPr sz="703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290;p24">
            <a:extLst>
              <a:ext uri="{FF2B5EF4-FFF2-40B4-BE49-F238E27FC236}">
                <a16:creationId xmlns:a16="http://schemas.microsoft.com/office/drawing/2014/main" id="{DBAB757A-248A-D1E0-D937-F81661B939CB}"/>
              </a:ext>
            </a:extLst>
          </p:cNvPr>
          <p:cNvSpPr txBox="1"/>
          <p:nvPr/>
        </p:nvSpPr>
        <p:spPr>
          <a:xfrm>
            <a:off x="5875399" y="3789725"/>
            <a:ext cx="2931600" cy="12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1500" b="1" i="0" u="none" strike="noStrike" cap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- BARIATRICA:        </a:t>
            </a:r>
            <a:r>
              <a:rPr lang="en-US" sz="1500" b="1" dirty="0">
                <a:solidFill>
                  <a:srgbClr val="002060"/>
                </a:solidFill>
              </a:rPr>
              <a:t>141</a:t>
            </a:r>
            <a:r>
              <a:rPr lang="en-US" sz="1500" b="1" i="0" u="none" strike="noStrike" cap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CASI</a:t>
            </a:r>
            <a:endParaRPr sz="15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1500" b="1" i="0" u="none" strike="noStrike" cap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- UROLOGIA:           </a:t>
            </a:r>
            <a:r>
              <a:rPr lang="en-US" sz="1500" b="1" dirty="0">
                <a:solidFill>
                  <a:srgbClr val="002060"/>
                </a:solidFill>
              </a:rPr>
              <a:t>72</a:t>
            </a:r>
            <a:r>
              <a:rPr lang="en-US" sz="1500" b="1" i="0" u="none" strike="noStrike" cap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  CASI</a:t>
            </a:r>
            <a:endParaRPr sz="15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1500" b="1" i="0" u="none" strike="noStrike" cap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- CHIR DI PARETE:  </a:t>
            </a:r>
            <a:r>
              <a:rPr lang="en-US" sz="1500" b="1" dirty="0">
                <a:solidFill>
                  <a:srgbClr val="002060"/>
                </a:solidFill>
              </a:rPr>
              <a:t>22   </a:t>
            </a:r>
            <a:r>
              <a:rPr lang="en-US" sz="1500" b="1" i="0" u="none" strike="noStrike" cap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CASI </a:t>
            </a:r>
            <a:endParaRPr sz="15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1500" b="1" i="0" u="none" strike="noStrike" cap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- UPPER GJ:             3    CASI</a:t>
            </a:r>
            <a:endParaRPr sz="1500" b="1" i="0" u="none" strike="noStrike" cap="none" dirty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1500" b="1" dirty="0">
                <a:solidFill>
                  <a:srgbClr val="002060"/>
                </a:solidFill>
              </a:rPr>
              <a:t>- PROCTO:                        1    CASO</a:t>
            </a:r>
            <a:endParaRPr sz="1500" b="1" dirty="0">
              <a:solidFill>
                <a:srgbClr val="002060"/>
              </a:solidFill>
            </a:endParaRPr>
          </a:p>
        </p:txBody>
      </p:sp>
      <p:sp>
        <p:nvSpPr>
          <p:cNvPr id="15" name="Google Shape;291;p24">
            <a:extLst>
              <a:ext uri="{FF2B5EF4-FFF2-40B4-BE49-F238E27FC236}">
                <a16:creationId xmlns:a16="http://schemas.microsoft.com/office/drawing/2014/main" id="{886EC476-3636-5DF9-4E7D-28034AB34FF0}"/>
              </a:ext>
            </a:extLst>
          </p:cNvPr>
          <p:cNvSpPr/>
          <p:nvPr/>
        </p:nvSpPr>
        <p:spPr>
          <a:xfrm>
            <a:off x="8933450" y="2178599"/>
            <a:ext cx="2636700" cy="726900"/>
          </a:xfrm>
          <a:prstGeom prst="rect">
            <a:avLst/>
          </a:prstGeom>
          <a:solidFill>
            <a:srgbClr val="FF0000"/>
          </a:solidFill>
          <a:ln w="12750" cap="flat" cmpd="sng">
            <a:solidFill>
              <a:srgbClr val="005640"/>
            </a:solidFill>
            <a:prstDash val="solid"/>
            <a:round/>
            <a:headEnd type="none" w="sm" len="sm"/>
            <a:tailEnd type="none" w="sm" len="sm"/>
          </a:ln>
          <a:effectLst>
            <a:outerShdw blurRad="25528" dist="95729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45950" tIns="22975" rIns="45950" bIns="229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4"/>
              <a:buFont typeface="Arial"/>
              <a:buNone/>
            </a:pPr>
            <a:endParaRPr sz="703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292;p24">
            <a:extLst>
              <a:ext uri="{FF2B5EF4-FFF2-40B4-BE49-F238E27FC236}">
                <a16:creationId xmlns:a16="http://schemas.microsoft.com/office/drawing/2014/main" id="{B10E225E-CA27-B7F0-C246-94BECC7FC5E4}"/>
              </a:ext>
            </a:extLst>
          </p:cNvPr>
          <p:cNvSpPr txBox="1"/>
          <p:nvPr/>
        </p:nvSpPr>
        <p:spPr>
          <a:xfrm>
            <a:off x="9395600" y="2249438"/>
            <a:ext cx="1712400" cy="72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950" tIns="22975" rIns="45950" bIns="229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11"/>
              <a:buFont typeface="Arial"/>
              <a:buNone/>
            </a:pPr>
            <a:r>
              <a:rPr lang="en-US" sz="2211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2025</a:t>
            </a:r>
            <a:endParaRPr sz="2211" b="1" dirty="0">
              <a:solidFill>
                <a:srgbClr val="FFFFFF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11"/>
              <a:buFont typeface="Arial"/>
              <a:buNone/>
            </a:pPr>
            <a:r>
              <a:rPr lang="en-US" sz="1511" b="1" dirty="0">
                <a:solidFill>
                  <a:srgbClr val="FFFFFF"/>
                </a:solidFill>
              </a:rPr>
              <a:t>(until August)</a:t>
            </a:r>
            <a:endParaRPr sz="1511" b="1" dirty="0">
              <a:solidFill>
                <a:srgbClr val="FFFFFF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9"/>
              <a:buFont typeface="Arial"/>
              <a:buNone/>
            </a:pPr>
            <a:endParaRPr sz="703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" name="Google Shape;293;p24">
            <a:extLst>
              <a:ext uri="{FF2B5EF4-FFF2-40B4-BE49-F238E27FC236}">
                <a16:creationId xmlns:a16="http://schemas.microsoft.com/office/drawing/2014/main" id="{E7094BAE-D170-F17D-5CD9-8FB556E26599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61087" y="982536"/>
            <a:ext cx="3023271" cy="2144889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294;p24">
            <a:extLst>
              <a:ext uri="{FF2B5EF4-FFF2-40B4-BE49-F238E27FC236}">
                <a16:creationId xmlns:a16="http://schemas.microsoft.com/office/drawing/2014/main" id="{3EC91C8A-7AB4-472C-B153-03930B0CD369}"/>
              </a:ext>
            </a:extLst>
          </p:cNvPr>
          <p:cNvSpPr txBox="1"/>
          <p:nvPr/>
        </p:nvSpPr>
        <p:spPr>
          <a:xfrm>
            <a:off x="8933449" y="3127425"/>
            <a:ext cx="29316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1500" b="1" i="0" u="none" strike="noStrike" cap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- BARIATRICA:         </a:t>
            </a:r>
            <a:r>
              <a:rPr lang="en-US" sz="1500" b="1" dirty="0">
                <a:solidFill>
                  <a:srgbClr val="002060"/>
                </a:solidFill>
              </a:rPr>
              <a:t>97</a:t>
            </a:r>
            <a:r>
              <a:rPr lang="en-US" sz="1500" b="1" i="0" u="none" strike="noStrike" cap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CASI</a:t>
            </a:r>
            <a:endParaRPr sz="15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1500" b="1" i="0" u="none" strike="noStrike" cap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- UROLOGIA:            </a:t>
            </a:r>
            <a:r>
              <a:rPr lang="en-US" sz="1500" b="1" dirty="0">
                <a:solidFill>
                  <a:srgbClr val="002060"/>
                </a:solidFill>
              </a:rPr>
              <a:t>63</a:t>
            </a:r>
            <a:r>
              <a:rPr lang="en-US" sz="1500" b="1" i="0" u="none" strike="noStrike" cap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CASI</a:t>
            </a:r>
            <a:endParaRPr sz="15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1500" b="1" i="0" u="none" strike="noStrike" cap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- CHIR DI PARETE:   </a:t>
            </a:r>
            <a:r>
              <a:rPr lang="en-US" sz="1500" b="1" dirty="0">
                <a:solidFill>
                  <a:srgbClr val="002060"/>
                </a:solidFill>
              </a:rPr>
              <a:t>28 </a:t>
            </a:r>
            <a:r>
              <a:rPr lang="en-US" sz="1500" b="1" i="0" u="none" strike="noStrike" cap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CASI </a:t>
            </a:r>
            <a:endParaRPr sz="15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1500" b="1" i="0" u="none" strike="noStrike" cap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- UPPER GJ:              </a:t>
            </a:r>
            <a:r>
              <a:rPr lang="en-US" sz="1500" b="1" dirty="0">
                <a:solidFill>
                  <a:srgbClr val="002060"/>
                </a:solidFill>
              </a:rPr>
              <a:t>11</a:t>
            </a:r>
            <a:r>
              <a:rPr lang="en-US" sz="1500" b="1" i="0" u="none" strike="noStrike" cap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CASI</a:t>
            </a:r>
            <a:endParaRPr sz="1500" b="1" dirty="0">
              <a:solidFill>
                <a:srgbClr val="002060"/>
              </a:solidFill>
            </a:endParaRPr>
          </a:p>
        </p:txBody>
      </p:sp>
      <p:sp>
        <p:nvSpPr>
          <p:cNvPr id="23" name="Google Shape;301;p25">
            <a:extLst>
              <a:ext uri="{FF2B5EF4-FFF2-40B4-BE49-F238E27FC236}">
                <a16:creationId xmlns:a16="http://schemas.microsoft.com/office/drawing/2014/main" id="{DF4AE0DA-9D66-49DA-C487-01382D615772}"/>
              </a:ext>
            </a:extLst>
          </p:cNvPr>
          <p:cNvSpPr txBox="1"/>
          <p:nvPr/>
        </p:nvSpPr>
        <p:spPr>
          <a:xfrm>
            <a:off x="1008132" y="309127"/>
            <a:ext cx="8609155" cy="6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45725" rIns="91450" bIns="45725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</a:pPr>
            <a:r>
              <a:rPr lang="de-CH" sz="3600" b="1" i="0" u="none" strike="noStrike" cap="none" dirty="0">
                <a:solidFill>
                  <a:srgbClr val="254E96"/>
                </a:solidFill>
                <a:latin typeface="Calibri"/>
                <a:ea typeface="Calibri"/>
                <a:cs typeface="Calibri"/>
                <a:sym typeface="Calibri"/>
              </a:rPr>
              <a:t>La </a:t>
            </a:r>
            <a:r>
              <a:rPr lang="de-CH" sz="3600" b="1" i="0" u="none" strike="noStrike" cap="none" dirty="0" err="1">
                <a:solidFill>
                  <a:srgbClr val="254E96"/>
                </a:solidFill>
                <a:latin typeface="Calibri"/>
                <a:ea typeface="Calibri"/>
                <a:cs typeface="Calibri"/>
                <a:sym typeface="Calibri"/>
              </a:rPr>
              <a:t>chirurgia</a:t>
            </a:r>
            <a:r>
              <a:rPr lang="de-CH" sz="3600" b="1" i="0" u="none" strike="noStrike" cap="none" dirty="0">
                <a:solidFill>
                  <a:srgbClr val="254E9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de-CH" sz="3600" b="1" i="0" u="none" strike="noStrike" cap="none" dirty="0" err="1">
                <a:solidFill>
                  <a:srgbClr val="254E96"/>
                </a:solidFill>
                <a:latin typeface="Calibri"/>
                <a:ea typeface="Calibri"/>
                <a:cs typeface="Calibri"/>
                <a:sym typeface="Calibri"/>
              </a:rPr>
              <a:t>bariatrica</a:t>
            </a:r>
            <a:r>
              <a:rPr lang="de-CH" sz="3600" b="1" i="0" u="none" strike="noStrike" cap="none" dirty="0">
                <a:solidFill>
                  <a:srgbClr val="254E9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de-CH" sz="3600" b="1" i="0" u="none" strike="noStrike" cap="none" dirty="0" err="1">
                <a:solidFill>
                  <a:srgbClr val="254E96"/>
                </a:solidFill>
                <a:latin typeface="Calibri"/>
                <a:ea typeface="Calibri"/>
                <a:cs typeface="Calibri"/>
                <a:sym typeface="Calibri"/>
              </a:rPr>
              <a:t>nel</a:t>
            </a:r>
            <a:r>
              <a:rPr lang="de-CH" sz="3600" b="1" i="0" u="none" strike="noStrike" cap="none" dirty="0">
                <a:solidFill>
                  <a:srgbClr val="254E9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de-CH" sz="3600" b="1" i="0" u="none" strike="noStrike" cap="none" dirty="0" err="1">
                <a:solidFill>
                  <a:srgbClr val="254E96"/>
                </a:solidFill>
                <a:latin typeface="Calibri"/>
                <a:ea typeface="Calibri"/>
                <a:cs typeface="Calibri"/>
                <a:sym typeface="Calibri"/>
              </a:rPr>
              <a:t>nostro</a:t>
            </a:r>
            <a:r>
              <a:rPr lang="de-CH" sz="3600" b="1" i="0" u="none" strike="noStrike" cap="none" dirty="0">
                <a:solidFill>
                  <a:srgbClr val="254E9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de-CH" sz="3600" b="1" i="0" u="none" strike="noStrike" cap="none" dirty="0" err="1">
                <a:solidFill>
                  <a:srgbClr val="254E96"/>
                </a:solidFill>
                <a:latin typeface="Calibri"/>
                <a:ea typeface="Calibri"/>
                <a:cs typeface="Calibri"/>
                <a:sym typeface="Calibri"/>
              </a:rPr>
              <a:t>Ospedale</a:t>
            </a:r>
            <a:r>
              <a:rPr lang="de-CH" sz="3600" b="1" i="0" u="none" strike="noStrike" cap="none" dirty="0">
                <a:solidFill>
                  <a:srgbClr val="254E9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3600" b="1" i="0" u="none" strike="noStrike" cap="none" dirty="0">
              <a:solidFill>
                <a:srgbClr val="254E9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" name="Google Shape;323;p25">
            <a:extLst>
              <a:ext uri="{FF2B5EF4-FFF2-40B4-BE49-F238E27FC236}">
                <a16:creationId xmlns:a16="http://schemas.microsoft.com/office/drawing/2014/main" id="{00145545-7067-3B5C-C197-B5A76FFA7BE1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381899" y="419241"/>
            <a:ext cx="1185228" cy="114985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92726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01;p25">
            <a:extLst>
              <a:ext uri="{FF2B5EF4-FFF2-40B4-BE49-F238E27FC236}">
                <a16:creationId xmlns:a16="http://schemas.microsoft.com/office/drawing/2014/main" id="{339BBFDE-E25F-A185-DBF5-DCA676E6B240}"/>
              </a:ext>
            </a:extLst>
          </p:cNvPr>
          <p:cNvSpPr txBox="1"/>
          <p:nvPr/>
        </p:nvSpPr>
        <p:spPr>
          <a:xfrm>
            <a:off x="1008132" y="309127"/>
            <a:ext cx="8609155" cy="6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45725" rIns="91450" bIns="45725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</a:pPr>
            <a:r>
              <a:rPr lang="de-CH" sz="3600" b="1" i="0" u="none" strike="noStrike" cap="none" dirty="0">
                <a:solidFill>
                  <a:srgbClr val="254E96"/>
                </a:solidFill>
                <a:latin typeface="Calibri"/>
                <a:ea typeface="Calibri"/>
                <a:cs typeface="Calibri"/>
                <a:sym typeface="Calibri"/>
              </a:rPr>
              <a:t>Setting</a:t>
            </a:r>
            <a:endParaRPr sz="3600" b="1" i="0" u="none" strike="noStrike" cap="none" dirty="0">
              <a:solidFill>
                <a:srgbClr val="254E9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Google Shape;323;p25">
            <a:extLst>
              <a:ext uri="{FF2B5EF4-FFF2-40B4-BE49-F238E27FC236}">
                <a16:creationId xmlns:a16="http://schemas.microsoft.com/office/drawing/2014/main" id="{F4E1388A-858F-AAEF-5032-68BC70F43C40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381898" y="144822"/>
            <a:ext cx="1424277" cy="142427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324;p25">
            <a:extLst>
              <a:ext uri="{FF2B5EF4-FFF2-40B4-BE49-F238E27FC236}">
                <a16:creationId xmlns:a16="http://schemas.microsoft.com/office/drawing/2014/main" id="{4F16ADF7-A2FC-4CAB-0F3C-A9F0C35116E2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982" y="4953965"/>
            <a:ext cx="1878300" cy="1141414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221;p26">
            <a:extLst>
              <a:ext uri="{FF2B5EF4-FFF2-40B4-BE49-F238E27FC236}">
                <a16:creationId xmlns:a16="http://schemas.microsoft.com/office/drawing/2014/main" id="{86104A56-C824-B8F2-93CA-EB15B81F3665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711893" y="225521"/>
            <a:ext cx="6470301" cy="586985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224;p26">
            <a:extLst>
              <a:ext uri="{FF2B5EF4-FFF2-40B4-BE49-F238E27FC236}">
                <a16:creationId xmlns:a16="http://schemas.microsoft.com/office/drawing/2014/main" id="{2B70B343-455B-C781-AC6A-BD15DB724A63}"/>
              </a:ext>
            </a:extLst>
          </p:cNvPr>
          <p:cNvSpPr txBox="1"/>
          <p:nvPr/>
        </p:nvSpPr>
        <p:spPr>
          <a:xfrm>
            <a:off x="9157171" y="4394707"/>
            <a:ext cx="1391176" cy="646290"/>
          </a:xfrm>
          <a:prstGeom prst="rect">
            <a:avLst/>
          </a:prstGeom>
          <a:noFill/>
          <a:ln w="25400" cap="flat" cmpd="sng">
            <a:solidFill>
              <a:srgbClr val="1E508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b="1">
                <a:solidFill>
                  <a:srgbClr val="1E5082"/>
                </a:solidFill>
                <a:latin typeface="Calibri"/>
                <a:ea typeface="Calibri"/>
                <a:cs typeface="Calibri"/>
                <a:sym typeface="Calibri"/>
              </a:rPr>
              <a:t>Primo operatore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164060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283;p24">
            <a:extLst>
              <a:ext uri="{FF2B5EF4-FFF2-40B4-BE49-F238E27FC236}">
                <a16:creationId xmlns:a16="http://schemas.microsoft.com/office/drawing/2014/main" id="{3390939F-53C8-D975-BDBA-8413BDD3A8F7}"/>
              </a:ext>
            </a:extLst>
          </p:cNvPr>
          <p:cNvSpPr txBox="1"/>
          <p:nvPr/>
        </p:nvSpPr>
        <p:spPr>
          <a:xfrm>
            <a:off x="1161087" y="4374230"/>
            <a:ext cx="6747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0750" tIns="20375" rIns="40750" bIns="203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61"/>
              <a:buFont typeface="Arial"/>
              <a:buNone/>
            </a:pPr>
            <a:r>
              <a:rPr lang="en-US" sz="196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2022</a:t>
            </a:r>
            <a:endParaRPr sz="623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301;p25">
            <a:extLst>
              <a:ext uri="{FF2B5EF4-FFF2-40B4-BE49-F238E27FC236}">
                <a16:creationId xmlns:a16="http://schemas.microsoft.com/office/drawing/2014/main" id="{DF4AE0DA-9D66-49DA-C487-01382D615772}"/>
              </a:ext>
            </a:extLst>
          </p:cNvPr>
          <p:cNvSpPr txBox="1"/>
          <p:nvPr/>
        </p:nvSpPr>
        <p:spPr>
          <a:xfrm>
            <a:off x="1008132" y="309127"/>
            <a:ext cx="8609155" cy="6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45725" rIns="91450" bIns="45725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</a:pPr>
            <a:r>
              <a:rPr lang="de-CH" sz="3600" b="1" i="0" u="none" strike="noStrike" cap="none" dirty="0" err="1">
                <a:solidFill>
                  <a:srgbClr val="254E96"/>
                </a:solidFill>
                <a:latin typeface="Calibri"/>
                <a:ea typeface="Calibri"/>
                <a:cs typeface="Calibri"/>
                <a:sym typeface="Calibri"/>
              </a:rPr>
              <a:t>Surgical</a:t>
            </a:r>
            <a:r>
              <a:rPr lang="de-CH" sz="3600" b="1" i="0" u="none" strike="noStrike" cap="none" dirty="0">
                <a:solidFill>
                  <a:srgbClr val="254E9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de-CH" sz="3600" b="1" i="0" u="none" strike="noStrike" cap="none" dirty="0" err="1">
                <a:solidFill>
                  <a:srgbClr val="254E96"/>
                </a:solidFill>
                <a:latin typeface="Calibri"/>
                <a:ea typeface="Calibri"/>
                <a:cs typeface="Calibri"/>
                <a:sym typeface="Calibri"/>
              </a:rPr>
              <a:t>instruments</a:t>
            </a:r>
            <a:endParaRPr sz="3600" b="1" i="0" u="none" strike="noStrike" cap="none" dirty="0">
              <a:solidFill>
                <a:srgbClr val="254E9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54D39D92-1076-BCAD-74F5-5598252541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087" y="1073310"/>
            <a:ext cx="10101080" cy="4984520"/>
          </a:xfrm>
          <a:prstGeom prst="rect">
            <a:avLst/>
          </a:prstGeom>
        </p:spPr>
      </p:pic>
      <p:pic>
        <p:nvPicPr>
          <p:cNvPr id="4" name="Google Shape;323;p25">
            <a:extLst>
              <a:ext uri="{FF2B5EF4-FFF2-40B4-BE49-F238E27FC236}">
                <a16:creationId xmlns:a16="http://schemas.microsoft.com/office/drawing/2014/main" id="{706353AD-ACA5-E1EE-B24E-148201E0700E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81898" y="144822"/>
            <a:ext cx="1424277" cy="142427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846827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01;p25">
            <a:extLst>
              <a:ext uri="{FF2B5EF4-FFF2-40B4-BE49-F238E27FC236}">
                <a16:creationId xmlns:a16="http://schemas.microsoft.com/office/drawing/2014/main" id="{339BBFDE-E25F-A185-DBF5-DCA676E6B240}"/>
              </a:ext>
            </a:extLst>
          </p:cNvPr>
          <p:cNvSpPr txBox="1"/>
          <p:nvPr/>
        </p:nvSpPr>
        <p:spPr>
          <a:xfrm>
            <a:off x="1008132" y="309127"/>
            <a:ext cx="8609155" cy="6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45725" rIns="91450" bIns="45725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</a:pPr>
            <a:r>
              <a:rPr lang="de-CH" sz="3600" b="1" i="0" u="none" strike="noStrike" cap="none" dirty="0">
                <a:solidFill>
                  <a:srgbClr val="254E96"/>
                </a:solidFill>
                <a:latin typeface="Calibri"/>
                <a:ea typeface="Calibri"/>
                <a:cs typeface="Calibri"/>
                <a:sym typeface="Calibri"/>
              </a:rPr>
              <a:t>Ports </a:t>
            </a:r>
            <a:r>
              <a:rPr lang="de-CH" sz="3600" b="1" i="0" u="none" strike="noStrike" cap="none" dirty="0" err="1">
                <a:solidFill>
                  <a:srgbClr val="254E96"/>
                </a:solidFill>
                <a:latin typeface="Calibri"/>
                <a:ea typeface="Calibri"/>
                <a:cs typeface="Calibri"/>
                <a:sym typeface="Calibri"/>
              </a:rPr>
              <a:t>placement</a:t>
            </a:r>
            <a:r>
              <a:rPr lang="de-CH" sz="3600" b="1" i="0" u="none" strike="noStrike" cap="none" dirty="0">
                <a:solidFill>
                  <a:srgbClr val="254E96"/>
                </a:solidFill>
                <a:latin typeface="Calibri"/>
                <a:ea typeface="Calibri"/>
                <a:cs typeface="Calibri"/>
                <a:sym typeface="Calibri"/>
              </a:rPr>
              <a:t> – </a:t>
            </a:r>
            <a:r>
              <a:rPr lang="de-CH" sz="3600" b="1" i="0" u="none" strike="noStrike" cap="none" dirty="0" err="1">
                <a:solidFill>
                  <a:srgbClr val="254E96"/>
                </a:solidFill>
                <a:latin typeface="Calibri"/>
                <a:ea typeface="Calibri"/>
                <a:cs typeface="Calibri"/>
                <a:sym typeface="Calibri"/>
              </a:rPr>
              <a:t>Sleeve</a:t>
            </a:r>
            <a:r>
              <a:rPr lang="de-CH" sz="3600" b="1" i="0" u="none" strike="noStrike" cap="none" dirty="0">
                <a:solidFill>
                  <a:srgbClr val="254E9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de-CH" sz="3600" b="1" i="0" u="none" strike="noStrike" cap="none" dirty="0" err="1">
                <a:solidFill>
                  <a:srgbClr val="254E96"/>
                </a:solidFill>
                <a:latin typeface="Calibri"/>
                <a:ea typeface="Calibri"/>
                <a:cs typeface="Calibri"/>
                <a:sym typeface="Calibri"/>
              </a:rPr>
              <a:t>Gastrectomy</a:t>
            </a:r>
            <a:endParaRPr sz="3600" b="1" i="0" u="none" strike="noStrike" cap="none" dirty="0">
              <a:solidFill>
                <a:srgbClr val="254E9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Google Shape;323;p25">
            <a:extLst>
              <a:ext uri="{FF2B5EF4-FFF2-40B4-BE49-F238E27FC236}">
                <a16:creationId xmlns:a16="http://schemas.microsoft.com/office/drawing/2014/main" id="{F4E1388A-858F-AAEF-5032-68BC70F43C40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381898" y="144822"/>
            <a:ext cx="1424277" cy="142427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324;p25">
            <a:extLst>
              <a:ext uri="{FF2B5EF4-FFF2-40B4-BE49-F238E27FC236}">
                <a16:creationId xmlns:a16="http://schemas.microsoft.com/office/drawing/2014/main" id="{4F16ADF7-A2FC-4CAB-0F3C-A9F0C35116E2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982" y="4953965"/>
            <a:ext cx="1878300" cy="114141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" name="Google Shape;266;p28">
            <a:extLst>
              <a:ext uri="{FF2B5EF4-FFF2-40B4-BE49-F238E27FC236}">
                <a16:creationId xmlns:a16="http://schemas.microsoft.com/office/drawing/2014/main" id="{47ABAD19-73D4-151C-EB30-3736E404CA61}"/>
              </a:ext>
            </a:extLst>
          </p:cNvPr>
          <p:cNvGrpSpPr/>
          <p:nvPr/>
        </p:nvGrpSpPr>
        <p:grpSpPr>
          <a:xfrm>
            <a:off x="2866565" y="1287563"/>
            <a:ext cx="4515992" cy="4657173"/>
            <a:chOff x="4828998" y="1504681"/>
            <a:chExt cx="2534004" cy="2932147"/>
          </a:xfrm>
        </p:grpSpPr>
        <p:pic>
          <p:nvPicPr>
            <p:cNvPr id="9" name="Google Shape;267;p28" descr="Immagine che contiene diagramma, bianco, design&#10;&#10;Descrizione generata automaticamente">
              <a:extLst>
                <a:ext uri="{FF2B5EF4-FFF2-40B4-BE49-F238E27FC236}">
                  <a16:creationId xmlns:a16="http://schemas.microsoft.com/office/drawing/2014/main" id="{62BAAE7B-77A1-B398-DD90-221EB1863AE1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 b="23812"/>
            <a:stretch/>
          </p:blipFill>
          <p:spPr>
            <a:xfrm>
              <a:off x="4828998" y="1504681"/>
              <a:ext cx="2534004" cy="293214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" name="Google Shape;268;p28">
              <a:extLst>
                <a:ext uri="{FF2B5EF4-FFF2-40B4-BE49-F238E27FC236}">
                  <a16:creationId xmlns:a16="http://schemas.microsoft.com/office/drawing/2014/main" id="{A26AE590-A916-6F81-05B6-D1968DEF9C83}"/>
                </a:ext>
              </a:extLst>
            </p:cNvPr>
            <p:cNvSpPr/>
            <p:nvPr/>
          </p:nvSpPr>
          <p:spPr>
            <a:xfrm>
              <a:off x="6174416" y="2798315"/>
              <a:ext cx="92149" cy="85061"/>
            </a:xfrm>
            <a:prstGeom prst="ellipse">
              <a:avLst/>
            </a:prstGeom>
            <a:solidFill>
              <a:srgbClr val="424995"/>
            </a:solidFill>
            <a:ln w="15875" cap="flat" cmpd="sng">
              <a:solidFill>
                <a:srgbClr val="1F2B4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269;p28">
              <a:extLst>
                <a:ext uri="{FF2B5EF4-FFF2-40B4-BE49-F238E27FC236}">
                  <a16:creationId xmlns:a16="http://schemas.microsoft.com/office/drawing/2014/main" id="{BCC737C1-9E2E-B32B-143D-4395E7181DC2}"/>
                </a:ext>
              </a:extLst>
            </p:cNvPr>
            <p:cNvSpPr/>
            <p:nvPr/>
          </p:nvSpPr>
          <p:spPr>
            <a:xfrm>
              <a:off x="5819968" y="2927769"/>
              <a:ext cx="92149" cy="85061"/>
            </a:xfrm>
            <a:prstGeom prst="ellipse">
              <a:avLst/>
            </a:prstGeom>
            <a:solidFill>
              <a:srgbClr val="424995"/>
            </a:solidFill>
            <a:ln w="15875" cap="flat" cmpd="sng">
              <a:solidFill>
                <a:srgbClr val="1F2B4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270;p28">
              <a:extLst>
                <a:ext uri="{FF2B5EF4-FFF2-40B4-BE49-F238E27FC236}">
                  <a16:creationId xmlns:a16="http://schemas.microsoft.com/office/drawing/2014/main" id="{5330CDC9-7514-8985-171F-657F56E1EDBB}"/>
                </a:ext>
              </a:extLst>
            </p:cNvPr>
            <p:cNvSpPr/>
            <p:nvPr/>
          </p:nvSpPr>
          <p:spPr>
            <a:xfrm>
              <a:off x="6496491" y="2792242"/>
              <a:ext cx="92149" cy="85061"/>
            </a:xfrm>
            <a:prstGeom prst="ellipse">
              <a:avLst/>
            </a:prstGeom>
            <a:solidFill>
              <a:srgbClr val="424995"/>
            </a:solidFill>
            <a:ln w="15875" cap="flat" cmpd="sng">
              <a:solidFill>
                <a:srgbClr val="1F2B4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271;p28">
              <a:extLst>
                <a:ext uri="{FF2B5EF4-FFF2-40B4-BE49-F238E27FC236}">
                  <a16:creationId xmlns:a16="http://schemas.microsoft.com/office/drawing/2014/main" id="{03F2E0B5-55A3-A06E-CB04-7F6BB44C178A}"/>
                </a:ext>
              </a:extLst>
            </p:cNvPr>
            <p:cNvSpPr/>
            <p:nvPr/>
          </p:nvSpPr>
          <p:spPr>
            <a:xfrm>
              <a:off x="6765850" y="2658138"/>
              <a:ext cx="92149" cy="85061"/>
            </a:xfrm>
            <a:prstGeom prst="ellipse">
              <a:avLst/>
            </a:prstGeom>
            <a:solidFill>
              <a:schemeClr val="lt1"/>
            </a:solidFill>
            <a:ln w="15875" cap="flat" cmpd="sng">
              <a:solidFill>
                <a:srgbClr val="1F2B4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4" name="Google Shape;272;p28">
              <a:extLst>
                <a:ext uri="{FF2B5EF4-FFF2-40B4-BE49-F238E27FC236}">
                  <a16:creationId xmlns:a16="http://schemas.microsoft.com/office/drawing/2014/main" id="{5738D4F2-DA69-D04E-4AC1-851CE9442934}"/>
                </a:ext>
              </a:extLst>
            </p:cNvPr>
            <p:cNvCxnSpPr/>
            <p:nvPr/>
          </p:nvCxnSpPr>
          <p:spPr>
            <a:xfrm>
              <a:off x="6092489" y="2132273"/>
              <a:ext cx="0" cy="1487227"/>
            </a:xfrm>
            <a:prstGeom prst="straightConnector1">
              <a:avLst/>
            </a:prstGeom>
            <a:noFill/>
            <a:ln w="15875" cap="flat" cmpd="sng">
              <a:solidFill>
                <a:srgbClr val="FF0000"/>
              </a:solidFill>
              <a:prstDash val="dot"/>
              <a:round/>
              <a:headEnd type="none" w="sm" len="sm"/>
              <a:tailEnd type="none" w="sm" len="sm"/>
            </a:ln>
          </p:spPr>
        </p:cxnSp>
        <p:sp>
          <p:nvSpPr>
            <p:cNvPr id="15" name="Google Shape;273;p28">
              <a:extLst>
                <a:ext uri="{FF2B5EF4-FFF2-40B4-BE49-F238E27FC236}">
                  <a16:creationId xmlns:a16="http://schemas.microsoft.com/office/drawing/2014/main" id="{5C0C22F3-739E-C8E7-C371-665685F23F41}"/>
                </a:ext>
              </a:extLst>
            </p:cNvPr>
            <p:cNvSpPr txBox="1"/>
            <p:nvPr/>
          </p:nvSpPr>
          <p:spPr>
            <a:xfrm>
              <a:off x="5666157" y="2962018"/>
              <a:ext cx="333101" cy="23433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1600" b="1">
                  <a:solidFill>
                    <a:srgbClr val="1E5082"/>
                  </a:solidFill>
                  <a:latin typeface="Calibri"/>
                  <a:ea typeface="Calibri"/>
                  <a:cs typeface="Calibri"/>
                  <a:sym typeface="Calibri"/>
                </a:rPr>
                <a:t>2</a:t>
              </a:r>
              <a:endParaRPr/>
            </a:p>
          </p:txBody>
        </p:sp>
        <p:sp>
          <p:nvSpPr>
            <p:cNvPr id="16" name="Google Shape;274;p28">
              <a:extLst>
                <a:ext uri="{FF2B5EF4-FFF2-40B4-BE49-F238E27FC236}">
                  <a16:creationId xmlns:a16="http://schemas.microsoft.com/office/drawing/2014/main" id="{F944E168-3D3B-B59B-FCAC-C98B98D12954}"/>
                </a:ext>
              </a:extLst>
            </p:cNvPr>
            <p:cNvSpPr txBox="1"/>
            <p:nvPr/>
          </p:nvSpPr>
          <p:spPr>
            <a:xfrm>
              <a:off x="6061208" y="2832871"/>
              <a:ext cx="520995" cy="23433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1600" b="1">
                  <a:solidFill>
                    <a:srgbClr val="1E5082"/>
                  </a:solidFill>
                  <a:latin typeface="Calibri"/>
                  <a:ea typeface="Calibri"/>
                  <a:cs typeface="Calibri"/>
                  <a:sym typeface="Calibri"/>
                </a:rPr>
                <a:t>3</a:t>
              </a:r>
              <a:endParaRPr/>
            </a:p>
          </p:txBody>
        </p:sp>
        <p:sp>
          <p:nvSpPr>
            <p:cNvPr id="17" name="Google Shape;275;p28">
              <a:extLst>
                <a:ext uri="{FF2B5EF4-FFF2-40B4-BE49-F238E27FC236}">
                  <a16:creationId xmlns:a16="http://schemas.microsoft.com/office/drawing/2014/main" id="{151C0719-4500-236F-288A-4D0D9C081EA3}"/>
                </a:ext>
              </a:extLst>
            </p:cNvPr>
            <p:cNvSpPr txBox="1"/>
            <p:nvPr/>
          </p:nvSpPr>
          <p:spPr>
            <a:xfrm>
              <a:off x="6376464" y="2826886"/>
              <a:ext cx="520995" cy="23433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1600" b="1">
                  <a:solidFill>
                    <a:srgbClr val="1E5082"/>
                  </a:solidFill>
                  <a:latin typeface="Calibri"/>
                  <a:ea typeface="Calibri"/>
                  <a:cs typeface="Calibri"/>
                  <a:sym typeface="Calibri"/>
                </a:rPr>
                <a:t>4</a:t>
              </a:r>
              <a:endParaRPr/>
            </a:p>
          </p:txBody>
        </p:sp>
        <p:sp>
          <p:nvSpPr>
            <p:cNvPr id="18" name="Google Shape;276;p28">
              <a:extLst>
                <a:ext uri="{FF2B5EF4-FFF2-40B4-BE49-F238E27FC236}">
                  <a16:creationId xmlns:a16="http://schemas.microsoft.com/office/drawing/2014/main" id="{2E758D43-32A7-544F-DDDE-59633D4F7035}"/>
                </a:ext>
              </a:extLst>
            </p:cNvPr>
            <p:cNvSpPr txBox="1"/>
            <p:nvPr/>
          </p:nvSpPr>
          <p:spPr>
            <a:xfrm>
              <a:off x="6815360" y="2686280"/>
              <a:ext cx="520995" cy="23433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1600" b="1">
                  <a:solidFill>
                    <a:srgbClr val="1E5082"/>
                  </a:solidFill>
                  <a:latin typeface="Calibri"/>
                  <a:ea typeface="Calibri"/>
                  <a:cs typeface="Calibri"/>
                  <a:sym typeface="Calibri"/>
                </a:rPr>
                <a:t>A</a:t>
              </a:r>
              <a:endParaRPr/>
            </a:p>
          </p:txBody>
        </p:sp>
        <p:sp>
          <p:nvSpPr>
            <p:cNvPr id="19" name="Google Shape;277;p28">
              <a:extLst>
                <a:ext uri="{FF2B5EF4-FFF2-40B4-BE49-F238E27FC236}">
                  <a16:creationId xmlns:a16="http://schemas.microsoft.com/office/drawing/2014/main" id="{17BB015E-F1DB-2517-DA74-163216BB4BCE}"/>
                </a:ext>
              </a:extLst>
            </p:cNvPr>
            <p:cNvSpPr txBox="1"/>
            <p:nvPr/>
          </p:nvSpPr>
          <p:spPr>
            <a:xfrm>
              <a:off x="5734560" y="2419938"/>
              <a:ext cx="742564" cy="1863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1600" b="1">
                  <a:solidFill>
                    <a:srgbClr val="1E5082"/>
                  </a:solidFill>
                  <a:latin typeface="Calibri"/>
                  <a:ea typeface="Calibri"/>
                  <a:cs typeface="Calibri"/>
                  <a:sym typeface="Calibri"/>
                </a:rPr>
                <a:t>20 cm</a:t>
              </a:r>
              <a:endParaRPr/>
            </a:p>
          </p:txBody>
        </p:sp>
        <p:sp>
          <p:nvSpPr>
            <p:cNvPr id="20" name="Google Shape;278;p28">
              <a:extLst>
                <a:ext uri="{FF2B5EF4-FFF2-40B4-BE49-F238E27FC236}">
                  <a16:creationId xmlns:a16="http://schemas.microsoft.com/office/drawing/2014/main" id="{D263E484-76E6-0FAB-8104-493DA1B117D9}"/>
                </a:ext>
              </a:extLst>
            </p:cNvPr>
            <p:cNvSpPr/>
            <p:nvPr/>
          </p:nvSpPr>
          <p:spPr>
            <a:xfrm>
              <a:off x="6051558" y="2047212"/>
              <a:ext cx="92149" cy="85061"/>
            </a:xfrm>
            <a:prstGeom prst="ellipse">
              <a:avLst/>
            </a:prstGeom>
            <a:solidFill>
              <a:schemeClr val="lt1"/>
            </a:solidFill>
            <a:ln w="15875" cap="flat" cmpd="sng">
              <a:solidFill>
                <a:srgbClr val="1F2B4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279;p28">
              <a:extLst>
                <a:ext uri="{FF2B5EF4-FFF2-40B4-BE49-F238E27FC236}">
                  <a16:creationId xmlns:a16="http://schemas.microsoft.com/office/drawing/2014/main" id="{3BAD31FB-2294-E5F2-2FF0-2B09F9B144B5}"/>
                </a:ext>
              </a:extLst>
            </p:cNvPr>
            <p:cNvSpPr txBox="1"/>
            <p:nvPr/>
          </p:nvSpPr>
          <p:spPr>
            <a:xfrm>
              <a:off x="5874339" y="1920625"/>
              <a:ext cx="520995" cy="23433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1600" b="1">
                  <a:solidFill>
                    <a:srgbClr val="1E5082"/>
                  </a:solidFill>
                  <a:latin typeface="Calibri"/>
                  <a:ea typeface="Calibri"/>
                  <a:cs typeface="Calibri"/>
                  <a:sym typeface="Calibri"/>
                </a:rPr>
                <a:t>B</a:t>
              </a:r>
              <a:endParaRPr/>
            </a:p>
          </p:txBody>
        </p:sp>
      </p:grp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BA8A29E2-D5AD-C3CA-84C2-35858DD71232}"/>
              </a:ext>
            </a:extLst>
          </p:cNvPr>
          <p:cNvSpPr txBox="1"/>
          <p:nvPr/>
        </p:nvSpPr>
        <p:spPr>
          <a:xfrm>
            <a:off x="7854012" y="2221040"/>
            <a:ext cx="4076700" cy="29238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it-IT" sz="1800" b="1" i="0" u="none" strike="noStrike" dirty="0">
                <a:solidFill>
                  <a:srgbClr val="1E5082"/>
                </a:solidFill>
                <a:effectLst/>
              </a:rPr>
              <a:t>2: 12 mm Da Vinci </a:t>
            </a:r>
            <a:r>
              <a:rPr lang="it-IT" sz="1800" b="1" i="0" u="none" strike="noStrike" dirty="0" err="1">
                <a:solidFill>
                  <a:srgbClr val="1E5082"/>
                </a:solidFill>
                <a:effectLst/>
              </a:rPr>
              <a:t>stapler</a:t>
            </a:r>
            <a:r>
              <a:rPr lang="it-IT" sz="1800" b="1" i="0" u="none" strike="noStrike" dirty="0">
                <a:solidFill>
                  <a:srgbClr val="1E5082"/>
                </a:solidFill>
                <a:effectLst/>
              </a:rPr>
              <a:t> port</a:t>
            </a:r>
            <a:endParaRPr lang="it-IT" b="1" dirty="0">
              <a:effectLst/>
            </a:endParaRPr>
          </a:p>
          <a:p>
            <a:pPr rtl="0">
              <a:spcBef>
                <a:spcPts val="1200"/>
              </a:spcBef>
              <a:spcAft>
                <a:spcPts val="0"/>
              </a:spcAft>
            </a:pPr>
            <a:r>
              <a:rPr lang="it-IT" sz="1800" b="1" i="0" u="none" strike="noStrike" dirty="0">
                <a:solidFill>
                  <a:srgbClr val="1E5082"/>
                </a:solidFill>
                <a:effectLst/>
              </a:rPr>
              <a:t>3: 8 mm </a:t>
            </a:r>
            <a:r>
              <a:rPr lang="it-IT" sz="1800" b="1" i="0" u="none" strike="noStrike" dirty="0" err="1">
                <a:solidFill>
                  <a:srgbClr val="1E5082"/>
                </a:solidFill>
                <a:effectLst/>
              </a:rPr>
              <a:t>Endoscope</a:t>
            </a:r>
            <a:r>
              <a:rPr lang="it-IT" sz="1800" b="1" i="0" u="none" strike="noStrike" dirty="0">
                <a:solidFill>
                  <a:srgbClr val="1E5082"/>
                </a:solidFill>
                <a:effectLst/>
              </a:rPr>
              <a:t> port</a:t>
            </a:r>
            <a:endParaRPr lang="it-IT" b="1" dirty="0">
              <a:effectLst/>
            </a:endParaRPr>
          </a:p>
          <a:p>
            <a:pPr rtl="0">
              <a:spcBef>
                <a:spcPts val="1200"/>
              </a:spcBef>
              <a:spcAft>
                <a:spcPts val="0"/>
              </a:spcAft>
            </a:pPr>
            <a:r>
              <a:rPr lang="it-IT" sz="1800" b="1" i="0" u="none" strike="noStrike" dirty="0">
                <a:solidFill>
                  <a:srgbClr val="1E5082"/>
                </a:solidFill>
                <a:effectLst/>
              </a:rPr>
              <a:t>4: 8 mm operative port</a:t>
            </a:r>
            <a:endParaRPr lang="it-IT" b="1" dirty="0">
              <a:effectLst/>
            </a:endParaRPr>
          </a:p>
          <a:p>
            <a:pPr rtl="0">
              <a:spcBef>
                <a:spcPts val="1200"/>
              </a:spcBef>
              <a:spcAft>
                <a:spcPts val="0"/>
              </a:spcAft>
            </a:pPr>
            <a:br>
              <a:rPr lang="it-IT" b="1" dirty="0">
                <a:effectLst/>
              </a:rPr>
            </a:br>
            <a:r>
              <a:rPr lang="it-IT" sz="1800" b="1" i="0" u="none" strike="noStrike" dirty="0">
                <a:solidFill>
                  <a:srgbClr val="1E5082"/>
                </a:solidFill>
                <a:effectLst/>
              </a:rPr>
              <a:t>A: 12 mm Assistant </a:t>
            </a:r>
            <a:r>
              <a:rPr lang="it-IT" sz="1800" b="1" i="0" u="none" strike="noStrike" dirty="0" err="1">
                <a:solidFill>
                  <a:srgbClr val="1E5082"/>
                </a:solidFill>
                <a:effectLst/>
              </a:rPr>
              <a:t>Lap</a:t>
            </a:r>
            <a:r>
              <a:rPr lang="it-IT" sz="1800" b="1" i="0" u="none" strike="noStrike" dirty="0">
                <a:solidFill>
                  <a:srgbClr val="1E5082"/>
                </a:solidFill>
                <a:effectLst/>
              </a:rPr>
              <a:t> port</a:t>
            </a:r>
            <a:endParaRPr lang="it-IT" b="1" dirty="0">
              <a:effectLst/>
            </a:endParaRPr>
          </a:p>
          <a:p>
            <a:pPr rtl="0">
              <a:spcBef>
                <a:spcPts val="1200"/>
              </a:spcBef>
              <a:spcAft>
                <a:spcPts val="0"/>
              </a:spcAft>
            </a:pPr>
            <a:r>
              <a:rPr lang="it-IT" sz="1800" b="1" i="0" u="none" strike="noStrike" dirty="0">
                <a:solidFill>
                  <a:srgbClr val="1E5082"/>
                </a:solidFill>
                <a:effectLst/>
              </a:rPr>
              <a:t>B: 5 mm live </a:t>
            </a:r>
            <a:r>
              <a:rPr lang="it-IT" sz="1800" b="1" i="0" u="none" strike="noStrike" dirty="0" err="1">
                <a:solidFill>
                  <a:srgbClr val="1E5082"/>
                </a:solidFill>
                <a:effectLst/>
              </a:rPr>
              <a:t>retractor</a:t>
            </a:r>
            <a:r>
              <a:rPr lang="it-IT" sz="1800" b="1" i="0" u="none" strike="noStrike" dirty="0">
                <a:solidFill>
                  <a:srgbClr val="1E5082"/>
                </a:solidFill>
                <a:effectLst/>
              </a:rPr>
              <a:t> </a:t>
            </a:r>
            <a:r>
              <a:rPr lang="it-IT" sz="1800" b="1" i="0" u="none" strike="noStrike" dirty="0" err="1">
                <a:solidFill>
                  <a:srgbClr val="1E5082"/>
                </a:solidFill>
                <a:effectLst/>
              </a:rPr>
              <a:t>Lap</a:t>
            </a:r>
            <a:r>
              <a:rPr lang="it-IT" sz="1800" b="1" i="0" u="none" strike="noStrike" dirty="0">
                <a:solidFill>
                  <a:srgbClr val="1E5082"/>
                </a:solidFill>
                <a:effectLst/>
              </a:rPr>
              <a:t> port</a:t>
            </a:r>
            <a:endParaRPr lang="it-IT" b="1" dirty="0">
              <a:effectLst/>
            </a:endParaRPr>
          </a:p>
          <a:p>
            <a:br>
              <a:rPr lang="it-IT" b="1" dirty="0"/>
            </a:b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10257699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283;p24">
            <a:extLst>
              <a:ext uri="{FF2B5EF4-FFF2-40B4-BE49-F238E27FC236}">
                <a16:creationId xmlns:a16="http://schemas.microsoft.com/office/drawing/2014/main" id="{3390939F-53C8-D975-BDBA-8413BDD3A8F7}"/>
              </a:ext>
            </a:extLst>
          </p:cNvPr>
          <p:cNvSpPr txBox="1"/>
          <p:nvPr/>
        </p:nvSpPr>
        <p:spPr>
          <a:xfrm>
            <a:off x="1161087" y="4374230"/>
            <a:ext cx="6747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0750" tIns="20375" rIns="40750" bIns="203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61"/>
              <a:buFont typeface="Arial"/>
              <a:buNone/>
            </a:pPr>
            <a:r>
              <a:rPr lang="en-US" sz="196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2022</a:t>
            </a:r>
            <a:endParaRPr sz="623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" name="Google Shape;323;p25">
            <a:extLst>
              <a:ext uri="{FF2B5EF4-FFF2-40B4-BE49-F238E27FC236}">
                <a16:creationId xmlns:a16="http://schemas.microsoft.com/office/drawing/2014/main" id="{706353AD-ACA5-E1EE-B24E-148201E0700E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381898" y="144822"/>
            <a:ext cx="1424277" cy="142427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301;p25">
            <a:extLst>
              <a:ext uri="{FF2B5EF4-FFF2-40B4-BE49-F238E27FC236}">
                <a16:creationId xmlns:a16="http://schemas.microsoft.com/office/drawing/2014/main" id="{7B7FB87A-1630-D501-E8A0-D1B8D78E7B0F}"/>
              </a:ext>
            </a:extLst>
          </p:cNvPr>
          <p:cNvSpPr txBox="1"/>
          <p:nvPr/>
        </p:nvSpPr>
        <p:spPr>
          <a:xfrm>
            <a:off x="1008132" y="309127"/>
            <a:ext cx="8609155" cy="6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45725" rIns="91450" bIns="45725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</a:pPr>
            <a:r>
              <a:rPr lang="de-CH" sz="3600" b="1" i="0" u="none" strike="noStrike" cap="none" dirty="0">
                <a:solidFill>
                  <a:srgbClr val="254E96"/>
                </a:solidFill>
                <a:latin typeface="Calibri"/>
                <a:ea typeface="Calibri"/>
                <a:cs typeface="Calibri"/>
                <a:sym typeface="Calibri"/>
              </a:rPr>
              <a:t>Ports </a:t>
            </a:r>
            <a:r>
              <a:rPr lang="de-CH" sz="3600" b="1" i="0" u="none" strike="noStrike" cap="none" dirty="0" err="1">
                <a:solidFill>
                  <a:srgbClr val="254E96"/>
                </a:solidFill>
                <a:latin typeface="Calibri"/>
                <a:ea typeface="Calibri"/>
                <a:cs typeface="Calibri"/>
                <a:sym typeface="Calibri"/>
              </a:rPr>
              <a:t>placement</a:t>
            </a:r>
            <a:r>
              <a:rPr lang="de-CH" sz="3600" b="1" i="0" u="none" strike="noStrike" cap="none" dirty="0">
                <a:solidFill>
                  <a:srgbClr val="254E96"/>
                </a:solidFill>
                <a:latin typeface="Calibri"/>
                <a:ea typeface="Calibri"/>
                <a:cs typeface="Calibri"/>
                <a:sym typeface="Calibri"/>
              </a:rPr>
              <a:t> – </a:t>
            </a:r>
            <a:r>
              <a:rPr lang="de-CH" sz="3600" b="1" i="0" u="none" strike="noStrike" cap="none" dirty="0" err="1">
                <a:solidFill>
                  <a:srgbClr val="254E96"/>
                </a:solidFill>
                <a:latin typeface="Calibri"/>
                <a:ea typeface="Calibri"/>
                <a:cs typeface="Calibri"/>
                <a:sym typeface="Calibri"/>
              </a:rPr>
              <a:t>Gastric</a:t>
            </a:r>
            <a:r>
              <a:rPr lang="de-CH" sz="3600" b="1" i="0" u="none" strike="noStrike" cap="none" dirty="0">
                <a:solidFill>
                  <a:srgbClr val="254E96"/>
                </a:solidFill>
                <a:latin typeface="Calibri"/>
                <a:ea typeface="Calibri"/>
                <a:cs typeface="Calibri"/>
                <a:sym typeface="Calibri"/>
              </a:rPr>
              <a:t> Bypass</a:t>
            </a:r>
            <a:endParaRPr sz="3600" b="1" i="0" u="none" strike="noStrike" cap="none" dirty="0">
              <a:solidFill>
                <a:srgbClr val="254E9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" name="Google Shape;324;p25">
            <a:extLst>
              <a:ext uri="{FF2B5EF4-FFF2-40B4-BE49-F238E27FC236}">
                <a16:creationId xmlns:a16="http://schemas.microsoft.com/office/drawing/2014/main" id="{B3AD2DCA-CCBF-27FC-1425-24F86587800F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982" y="4953965"/>
            <a:ext cx="1878300" cy="11414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2D77A4C5-4541-AB12-25F7-CF7BD5EA21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100" y="1092200"/>
            <a:ext cx="4677771" cy="4883150"/>
          </a:xfrm>
          <a:prstGeom prst="rect">
            <a:avLst/>
          </a:prstGeom>
        </p:spPr>
      </p:pic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4E2B8615-F3E2-7339-A2E7-4B8DD6CF970D}"/>
              </a:ext>
            </a:extLst>
          </p:cNvPr>
          <p:cNvSpPr txBox="1"/>
          <p:nvPr/>
        </p:nvSpPr>
        <p:spPr>
          <a:xfrm>
            <a:off x="8331200" y="2259162"/>
            <a:ext cx="3213100" cy="29238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it-IT" sz="1800" b="1" i="0" u="none" strike="noStrike" dirty="0">
                <a:solidFill>
                  <a:srgbClr val="1E5082"/>
                </a:solidFill>
                <a:effectLst/>
              </a:rPr>
              <a:t>2: 12 mm Da Vinci </a:t>
            </a:r>
            <a:r>
              <a:rPr lang="it-IT" sz="1800" b="1" i="0" u="none" strike="noStrike" dirty="0" err="1">
                <a:solidFill>
                  <a:srgbClr val="1E5082"/>
                </a:solidFill>
                <a:effectLst/>
              </a:rPr>
              <a:t>stapler</a:t>
            </a:r>
            <a:r>
              <a:rPr lang="it-IT" sz="1800" b="1" i="0" u="none" strike="noStrike" dirty="0">
                <a:solidFill>
                  <a:srgbClr val="1E5082"/>
                </a:solidFill>
                <a:effectLst/>
              </a:rPr>
              <a:t> port</a:t>
            </a:r>
            <a:endParaRPr lang="it-IT" b="1" dirty="0">
              <a:effectLst/>
            </a:endParaRPr>
          </a:p>
          <a:p>
            <a:pPr rtl="0">
              <a:spcBef>
                <a:spcPts val="1200"/>
              </a:spcBef>
              <a:spcAft>
                <a:spcPts val="0"/>
              </a:spcAft>
            </a:pPr>
            <a:r>
              <a:rPr lang="it-IT" sz="1800" b="1" i="0" u="none" strike="noStrike" dirty="0">
                <a:solidFill>
                  <a:srgbClr val="1E5082"/>
                </a:solidFill>
                <a:effectLst/>
              </a:rPr>
              <a:t>3: 8 mm </a:t>
            </a:r>
            <a:r>
              <a:rPr lang="it-IT" sz="1800" b="1" i="0" u="none" strike="noStrike" dirty="0" err="1">
                <a:solidFill>
                  <a:srgbClr val="1E5082"/>
                </a:solidFill>
                <a:effectLst/>
              </a:rPr>
              <a:t>Endoscope</a:t>
            </a:r>
            <a:r>
              <a:rPr lang="it-IT" sz="1800" b="1" i="0" u="none" strike="noStrike" dirty="0">
                <a:solidFill>
                  <a:srgbClr val="1E5082"/>
                </a:solidFill>
                <a:effectLst/>
              </a:rPr>
              <a:t> port</a:t>
            </a:r>
            <a:endParaRPr lang="it-IT" b="1" dirty="0">
              <a:effectLst/>
            </a:endParaRPr>
          </a:p>
          <a:p>
            <a:pPr rtl="0">
              <a:spcBef>
                <a:spcPts val="1200"/>
              </a:spcBef>
              <a:spcAft>
                <a:spcPts val="0"/>
              </a:spcAft>
            </a:pPr>
            <a:r>
              <a:rPr lang="it-IT" sz="1800" b="1" i="0" u="none" strike="noStrike" dirty="0">
                <a:solidFill>
                  <a:srgbClr val="1E5082"/>
                </a:solidFill>
                <a:effectLst/>
              </a:rPr>
              <a:t>4: 12 mm operative port</a:t>
            </a:r>
            <a:endParaRPr lang="it-IT" b="1" dirty="0">
              <a:effectLst/>
            </a:endParaRPr>
          </a:p>
          <a:p>
            <a:pPr rtl="0">
              <a:spcBef>
                <a:spcPts val="1200"/>
              </a:spcBef>
              <a:spcAft>
                <a:spcPts val="0"/>
              </a:spcAft>
            </a:pPr>
            <a:br>
              <a:rPr lang="it-IT" b="1" dirty="0">
                <a:effectLst/>
              </a:rPr>
            </a:br>
            <a:r>
              <a:rPr lang="it-IT" sz="1800" b="1" i="0" u="none" strike="noStrike" dirty="0">
                <a:solidFill>
                  <a:srgbClr val="1E5082"/>
                </a:solidFill>
                <a:effectLst/>
              </a:rPr>
              <a:t>A: 12 mm Assistant </a:t>
            </a:r>
            <a:r>
              <a:rPr lang="it-IT" sz="1800" b="1" i="0" u="none" strike="noStrike" dirty="0" err="1">
                <a:solidFill>
                  <a:srgbClr val="1E5082"/>
                </a:solidFill>
                <a:effectLst/>
              </a:rPr>
              <a:t>Lap</a:t>
            </a:r>
            <a:r>
              <a:rPr lang="it-IT" sz="1800" b="1" i="0" u="none" strike="noStrike" dirty="0">
                <a:solidFill>
                  <a:srgbClr val="1E5082"/>
                </a:solidFill>
                <a:effectLst/>
              </a:rPr>
              <a:t> port</a:t>
            </a:r>
            <a:endParaRPr lang="it-IT" b="1" dirty="0">
              <a:effectLst/>
            </a:endParaRPr>
          </a:p>
          <a:p>
            <a:pPr rtl="0">
              <a:spcBef>
                <a:spcPts val="1200"/>
              </a:spcBef>
              <a:spcAft>
                <a:spcPts val="0"/>
              </a:spcAft>
            </a:pPr>
            <a:r>
              <a:rPr lang="it-IT" sz="1800" b="1" i="0" u="none" strike="noStrike" dirty="0">
                <a:solidFill>
                  <a:srgbClr val="1E5082"/>
                </a:solidFill>
                <a:effectLst/>
              </a:rPr>
              <a:t>B: 5 mm live </a:t>
            </a:r>
            <a:r>
              <a:rPr lang="it-IT" sz="1800" b="1" i="0" u="none" strike="noStrike" dirty="0" err="1">
                <a:solidFill>
                  <a:srgbClr val="1E5082"/>
                </a:solidFill>
                <a:effectLst/>
              </a:rPr>
              <a:t>retractor</a:t>
            </a:r>
            <a:r>
              <a:rPr lang="it-IT" sz="1800" b="1" i="0" u="none" strike="noStrike" dirty="0">
                <a:solidFill>
                  <a:srgbClr val="1E5082"/>
                </a:solidFill>
                <a:effectLst/>
              </a:rPr>
              <a:t> </a:t>
            </a:r>
            <a:r>
              <a:rPr lang="it-IT" sz="1800" b="1" i="0" u="none" strike="noStrike" dirty="0" err="1">
                <a:solidFill>
                  <a:srgbClr val="1E5082"/>
                </a:solidFill>
                <a:effectLst/>
              </a:rPr>
              <a:t>Lap</a:t>
            </a:r>
            <a:r>
              <a:rPr lang="it-IT" sz="1800" b="1" i="0" u="none" strike="noStrike" dirty="0">
                <a:solidFill>
                  <a:srgbClr val="1E5082"/>
                </a:solidFill>
                <a:effectLst/>
              </a:rPr>
              <a:t> port</a:t>
            </a:r>
            <a:endParaRPr lang="it-IT" b="1" dirty="0">
              <a:effectLst/>
            </a:endParaRPr>
          </a:p>
          <a:p>
            <a:br>
              <a:rPr lang="it-IT" b="1" dirty="0"/>
            </a:b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786768762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VTI">
  <a:themeElements>
    <a:clrScheme name="Blu caldo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2167526_TF33476885.potx" id="{67A3B757-088A-4997-AD47-EBBB609AAF73}" vid="{61F4B085-7BC3-43AB-AFF0-C8B68BB76BF9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fa6e671f1cd7e4d96ff9652be322dd5e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4e2496f70b101db0b8013f30a071bbf7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941CA7C-A0BF-44EF-B2E5-7539C3B9B0B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4E879E6-8FFE-4154-8F2A-F7518B89B376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7E0A2CB4-6869-426F-8BC4-A32C90CBE26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Presentazione classica per assemblea generale aziendale</Template>
  <TotalTime>561</TotalTime>
  <Words>796</Words>
  <Application>Microsoft Macintosh PowerPoint</Application>
  <PresentationFormat>Widescreen</PresentationFormat>
  <Paragraphs>166</Paragraphs>
  <Slides>21</Slides>
  <Notes>12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21</vt:i4>
      </vt:variant>
    </vt:vector>
  </HeadingPairs>
  <TitlesOfParts>
    <vt:vector size="25" baseType="lpstr">
      <vt:lpstr>Arial</vt:lpstr>
      <vt:lpstr>Calibri</vt:lpstr>
      <vt:lpstr>Wingdings</vt:lpstr>
      <vt:lpstr>RetrospectVTI</vt:lpstr>
      <vt:lpstr>CURVA DI APPRENDIMENTO DEL ROBOT DA VINCI IN CHIRURGIA BARIATRICA IN UN CENTRO DI ECCELLENZA AD ALTO VOLUME: RISULTATI PRELIMINARI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Grazie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Roma 29-30 aprile Primo Corso ACCADEMIA SICOB Direttori: M. De Luca - M.A. Zappa</dc:title>
  <dc:creator>Eliana Rispoli</dc:creator>
  <cp:lastModifiedBy>Antonio Zullino</cp:lastModifiedBy>
  <cp:revision>26</cp:revision>
  <dcterms:created xsi:type="dcterms:W3CDTF">2022-02-27T17:36:31Z</dcterms:created>
  <dcterms:modified xsi:type="dcterms:W3CDTF">2025-10-25T09:09:14Z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